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61" r:id="rId2"/>
  </p:sldIdLst>
  <p:sldSz cx="9601200" cy="128016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9659" autoAdjust="0"/>
  </p:normalViewPr>
  <p:slideViewPr>
    <p:cSldViewPr snapToGrid="0">
      <p:cViewPr varScale="1">
        <p:scale>
          <a:sx n="63" d="100"/>
          <a:sy n="63" d="100"/>
        </p:scale>
        <p:origin x="2886" y="78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889" y="-15806"/>
            <a:ext cx="9628294" cy="1283321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125" y="4488464"/>
            <a:ext cx="6118055" cy="3073097"/>
          </a:xfrm>
        </p:spPr>
        <p:txBody>
          <a:bodyPr anchor="b">
            <a:noAutofit/>
          </a:bodyPr>
          <a:lstStyle>
            <a:lvl1pPr algn="r">
              <a:defRPr sz="567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125" y="7561558"/>
            <a:ext cx="6118055" cy="2047545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0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60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3093-17FE-4F87-8F96-7637C72AEEF9}" type="datetimeFigureOut">
              <a:rPr lang="it-IT" smtClean="0"/>
              <a:pPr/>
              <a:t>20/06/2018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094-D71F-4A3D-94DD-FE2A376D974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935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1137920"/>
            <a:ext cx="6665100" cy="6353387"/>
          </a:xfrm>
        </p:spPr>
        <p:txBody>
          <a:bodyPr anchor="ctr">
            <a:normAutofit/>
          </a:bodyPr>
          <a:lstStyle>
            <a:lvl1pPr algn="l">
              <a:defRPr sz="462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8344747"/>
            <a:ext cx="6665100" cy="29324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3093-17FE-4F87-8F96-7637C72AEEF9}" type="datetimeFigureOut">
              <a:rPr lang="it-IT" smtClean="0"/>
              <a:pPr/>
              <a:t>20/06/2018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094-D71F-4A3D-94DD-FE2A376D974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353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629" y="1137920"/>
            <a:ext cx="6375791" cy="5642187"/>
          </a:xfrm>
        </p:spPr>
        <p:txBody>
          <a:bodyPr anchor="ctr">
            <a:normAutofit/>
          </a:bodyPr>
          <a:lstStyle>
            <a:lvl1pPr algn="l">
              <a:defRPr sz="462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56128" y="6780107"/>
            <a:ext cx="5690794" cy="7112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>
              <a:buFontTx/>
              <a:buNone/>
              <a:defRPr/>
            </a:lvl2pPr>
            <a:lvl3pPr marL="960120" indent="0">
              <a:buFontTx/>
              <a:buNone/>
              <a:defRPr/>
            </a:lvl3pPr>
            <a:lvl4pPr marL="1440180" indent="0">
              <a:buFontTx/>
              <a:buNone/>
              <a:defRPr/>
            </a:lvl4pPr>
            <a:lvl5pPr marL="192024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8" y="8344747"/>
            <a:ext cx="6665101" cy="29324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3093-17FE-4F87-8F96-7637C72AEEF9}" type="datetimeFigureOut">
              <a:rPr lang="it-IT" smtClean="0"/>
              <a:pPr/>
              <a:t>20/06/2018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094-D71F-4A3D-94DD-FE2A376D974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06847" y="1475372"/>
            <a:ext cx="480185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/>
          <a:p>
            <a:pPr lvl="0"/>
            <a:r>
              <a:rPr lang="en-US" sz="84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85084" y="5388238"/>
            <a:ext cx="480185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/>
          <a:p>
            <a:pPr lvl="0"/>
            <a:r>
              <a:rPr lang="en-US" sz="84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9495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8" y="3606377"/>
            <a:ext cx="6665101" cy="4844859"/>
          </a:xfrm>
        </p:spPr>
        <p:txBody>
          <a:bodyPr anchor="b">
            <a:normAutofit/>
          </a:bodyPr>
          <a:lstStyle>
            <a:lvl1pPr algn="l">
              <a:defRPr sz="462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8" y="8451236"/>
            <a:ext cx="6665101" cy="2825973"/>
          </a:xfrm>
        </p:spPr>
        <p:txBody>
          <a:bodyPr anchor="t">
            <a:normAutofit/>
          </a:bodyPr>
          <a:lstStyle>
            <a:lvl1pPr marL="0" indent="0" algn="l">
              <a:buNone/>
              <a:defRPr sz="18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3093-17FE-4F87-8F96-7637C72AEEF9}" type="datetimeFigureOut">
              <a:rPr lang="it-IT" smtClean="0"/>
              <a:pPr/>
              <a:t>20/06/2018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094-D71F-4A3D-94DD-FE2A376D974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8820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629" y="1137920"/>
            <a:ext cx="6375791" cy="5642187"/>
          </a:xfrm>
        </p:spPr>
        <p:txBody>
          <a:bodyPr anchor="ctr">
            <a:normAutofit/>
          </a:bodyPr>
          <a:lstStyle>
            <a:lvl1pPr algn="l">
              <a:defRPr sz="462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0077" y="7491306"/>
            <a:ext cx="6665102" cy="95993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52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060" indent="0">
              <a:buFontTx/>
              <a:buNone/>
              <a:defRPr/>
            </a:lvl2pPr>
            <a:lvl3pPr marL="960120" indent="0">
              <a:buFontTx/>
              <a:buNone/>
              <a:defRPr/>
            </a:lvl3pPr>
            <a:lvl4pPr marL="1440180" indent="0">
              <a:buFontTx/>
              <a:buNone/>
              <a:defRPr/>
            </a:lvl4pPr>
            <a:lvl5pPr marL="192024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8" y="8451236"/>
            <a:ext cx="6665101" cy="2825973"/>
          </a:xfrm>
        </p:spPr>
        <p:txBody>
          <a:bodyPr anchor="t">
            <a:normAutofit/>
          </a:bodyPr>
          <a:lstStyle>
            <a:lvl1pPr marL="0" indent="0" algn="l">
              <a:buNone/>
              <a:defRPr sz="189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3093-17FE-4F87-8F96-7637C72AEEF9}" type="datetimeFigureOut">
              <a:rPr lang="it-IT" smtClean="0"/>
              <a:pPr/>
              <a:t>20/06/2018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094-D71F-4A3D-94DD-FE2A376D974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06847" y="1475372"/>
            <a:ext cx="480185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/>
          <a:p>
            <a:pPr lvl="0"/>
            <a:r>
              <a:rPr lang="en-US" sz="84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85084" y="5388238"/>
            <a:ext cx="480185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/>
          <a:p>
            <a:pPr lvl="0"/>
            <a:r>
              <a:rPr lang="en-US" sz="84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0237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641" y="1137920"/>
            <a:ext cx="6658538" cy="5642187"/>
          </a:xfrm>
        </p:spPr>
        <p:txBody>
          <a:bodyPr anchor="ctr">
            <a:normAutofit/>
          </a:bodyPr>
          <a:lstStyle>
            <a:lvl1pPr algn="l">
              <a:defRPr sz="462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0077" y="7491306"/>
            <a:ext cx="6665102" cy="95993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520">
                <a:solidFill>
                  <a:schemeClr val="accent1"/>
                </a:solidFill>
              </a:defRPr>
            </a:lvl1pPr>
            <a:lvl2pPr marL="480060" indent="0">
              <a:buFontTx/>
              <a:buNone/>
              <a:defRPr/>
            </a:lvl2pPr>
            <a:lvl3pPr marL="960120" indent="0">
              <a:buFontTx/>
              <a:buNone/>
              <a:defRPr/>
            </a:lvl3pPr>
            <a:lvl4pPr marL="1440180" indent="0">
              <a:buFontTx/>
              <a:buNone/>
              <a:defRPr/>
            </a:lvl4pPr>
            <a:lvl5pPr marL="192024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8" y="8451236"/>
            <a:ext cx="6665101" cy="2825973"/>
          </a:xfrm>
        </p:spPr>
        <p:txBody>
          <a:bodyPr anchor="t">
            <a:normAutofit/>
          </a:bodyPr>
          <a:lstStyle>
            <a:lvl1pPr marL="0" indent="0" algn="l">
              <a:buNone/>
              <a:defRPr sz="189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3093-17FE-4F87-8F96-7637C72AEEF9}" type="datetimeFigureOut">
              <a:rPr lang="it-IT" smtClean="0"/>
              <a:pPr/>
              <a:t>20/06/2018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094-D71F-4A3D-94DD-FE2A376D974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571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3093-17FE-4F87-8F96-7637C72AEEF9}" type="datetimeFigureOut">
              <a:rPr lang="it-IT" smtClean="0"/>
              <a:pPr/>
              <a:t>20/06/2018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094-D71F-4A3D-94DD-FE2A376D974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6970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76177" y="1137921"/>
            <a:ext cx="1027753" cy="9802709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79" y="1137921"/>
            <a:ext cx="5454777" cy="980270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3093-17FE-4F87-8F96-7637C72AEEF9}" type="datetimeFigureOut">
              <a:rPr lang="it-IT" smtClean="0"/>
              <a:pPr/>
              <a:t>20/06/2018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094-D71F-4A3D-94DD-FE2A376D974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6264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3093-17FE-4F87-8F96-7637C72AEEF9}" type="datetimeFigureOut">
              <a:rPr lang="it-IT" smtClean="0"/>
              <a:pPr/>
              <a:t>20/06/2018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094-D71F-4A3D-94DD-FE2A376D974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939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8" y="5041621"/>
            <a:ext cx="6665101" cy="3409618"/>
          </a:xfrm>
        </p:spPr>
        <p:txBody>
          <a:bodyPr anchor="b"/>
          <a:lstStyle>
            <a:lvl1pPr algn="l">
              <a:defRPr sz="4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8" y="8451236"/>
            <a:ext cx="6665101" cy="1606080"/>
          </a:xfrm>
        </p:spPr>
        <p:txBody>
          <a:bodyPr anchor="t"/>
          <a:lstStyle>
            <a:lvl1pPr marL="0" indent="0" algn="l">
              <a:buNone/>
              <a:defRPr sz="2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3093-17FE-4F87-8F96-7637C72AEEF9}" type="datetimeFigureOut">
              <a:rPr lang="it-IT" smtClean="0"/>
              <a:pPr/>
              <a:t>20/06/2018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094-D71F-4A3D-94DD-FE2A376D974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318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1137920"/>
            <a:ext cx="6665100" cy="246549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1" y="4033099"/>
            <a:ext cx="3242514" cy="7244108"/>
          </a:xfrm>
        </p:spPr>
        <p:txBody>
          <a:bodyPr>
            <a:normAutofit/>
          </a:bodyPr>
          <a:lstStyle>
            <a:lvl1pPr>
              <a:defRPr sz="1890"/>
            </a:lvl1pPr>
            <a:lvl2pPr>
              <a:defRPr sz="1680"/>
            </a:lvl2pPr>
            <a:lvl3pPr>
              <a:defRPr sz="1470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2664" y="4033102"/>
            <a:ext cx="3242516" cy="7244110"/>
          </a:xfrm>
        </p:spPr>
        <p:txBody>
          <a:bodyPr>
            <a:normAutofit/>
          </a:bodyPr>
          <a:lstStyle>
            <a:lvl1pPr>
              <a:defRPr sz="1890"/>
            </a:lvl1pPr>
            <a:lvl2pPr>
              <a:defRPr sz="1680"/>
            </a:lvl2pPr>
            <a:lvl3pPr>
              <a:defRPr sz="1470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3093-17FE-4F87-8F96-7637C72AEEF9}" type="datetimeFigureOut">
              <a:rPr lang="it-IT" smtClean="0"/>
              <a:pPr/>
              <a:t>20/06/2018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094-D71F-4A3D-94DD-FE2A376D974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6482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1137920"/>
            <a:ext cx="6665099" cy="2465493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9" y="4033835"/>
            <a:ext cx="3245206" cy="1075689"/>
          </a:xfrm>
        </p:spPr>
        <p:txBody>
          <a:bodyPr anchor="b">
            <a:noAutofit/>
          </a:bodyPr>
          <a:lstStyle>
            <a:lvl1pPr marL="0" indent="0">
              <a:buNone/>
              <a:defRPr sz="2520" b="0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79" y="5109527"/>
            <a:ext cx="3245206" cy="6167685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59972" y="4033835"/>
            <a:ext cx="3245206" cy="1075689"/>
          </a:xfrm>
        </p:spPr>
        <p:txBody>
          <a:bodyPr anchor="b">
            <a:noAutofit/>
          </a:bodyPr>
          <a:lstStyle>
            <a:lvl1pPr marL="0" indent="0">
              <a:buNone/>
              <a:defRPr sz="2520" b="0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59972" y="5109527"/>
            <a:ext cx="3245206" cy="6167685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3093-17FE-4F87-8F96-7637C72AEEF9}" type="datetimeFigureOut">
              <a:rPr lang="it-IT" smtClean="0"/>
              <a:pPr/>
              <a:t>20/06/2018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094-D71F-4A3D-94DD-FE2A376D974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465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1137920"/>
            <a:ext cx="6665100" cy="246549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3093-17FE-4F87-8F96-7637C72AEEF9}" type="datetimeFigureOut">
              <a:rPr lang="it-IT" smtClean="0"/>
              <a:pPr/>
              <a:t>20/06/2018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094-D71F-4A3D-94DD-FE2A376D974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6133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3093-17FE-4F87-8F96-7637C72AEEF9}" type="datetimeFigureOut">
              <a:rPr lang="it-IT" smtClean="0"/>
              <a:pPr/>
              <a:t>20/06/2018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094-D71F-4A3D-94DD-FE2A376D974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6352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797394"/>
            <a:ext cx="2929691" cy="2386470"/>
          </a:xfrm>
        </p:spPr>
        <p:txBody>
          <a:bodyPr anchor="b">
            <a:normAutofit/>
          </a:bodyPr>
          <a:lstStyle>
            <a:lvl1pPr>
              <a:defRPr sz="21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9839" y="961194"/>
            <a:ext cx="3555339" cy="10316016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79" y="5183863"/>
            <a:ext cx="2929691" cy="4824305"/>
          </a:xfrm>
        </p:spPr>
        <p:txBody>
          <a:bodyPr>
            <a:normAutofit/>
          </a:bodyPr>
          <a:lstStyle>
            <a:lvl1pPr marL="0" indent="0">
              <a:buNone/>
              <a:defRPr sz="147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3093-17FE-4F87-8F96-7637C72AEEF9}" type="datetimeFigureOut">
              <a:rPr lang="it-IT" smtClean="0"/>
              <a:pPr/>
              <a:t>20/06/2018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094-D71F-4A3D-94DD-FE2A376D974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2237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8961120"/>
            <a:ext cx="6665100" cy="1057911"/>
          </a:xfrm>
        </p:spPr>
        <p:txBody>
          <a:bodyPr anchor="b">
            <a:normAutofit/>
          </a:bodyPr>
          <a:lstStyle>
            <a:lvl1pPr algn="l">
              <a:defRPr sz="252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0079" y="1137920"/>
            <a:ext cx="6665100" cy="7178674"/>
          </a:xfrm>
        </p:spPr>
        <p:txBody>
          <a:bodyPr anchor="t">
            <a:normAutofit/>
          </a:bodyPr>
          <a:lstStyle>
            <a:lvl1pPr marL="0" indent="0" algn="ctr">
              <a:buNone/>
              <a:defRPr sz="1680"/>
            </a:lvl1pPr>
            <a:lvl2pPr marL="480060" indent="0">
              <a:buNone/>
              <a:defRPr sz="1680"/>
            </a:lvl2pPr>
            <a:lvl3pPr marL="960120" indent="0">
              <a:buNone/>
              <a:defRPr sz="1680"/>
            </a:lvl3pPr>
            <a:lvl4pPr marL="1440180" indent="0">
              <a:buNone/>
              <a:defRPr sz="1680"/>
            </a:lvl4pPr>
            <a:lvl5pPr marL="1920240" indent="0">
              <a:buNone/>
              <a:defRPr sz="1680"/>
            </a:lvl5pPr>
            <a:lvl6pPr marL="2400300" indent="0">
              <a:buNone/>
              <a:defRPr sz="1680"/>
            </a:lvl6pPr>
            <a:lvl7pPr marL="2880360" indent="0">
              <a:buNone/>
              <a:defRPr sz="1680"/>
            </a:lvl7pPr>
            <a:lvl8pPr marL="3360420" indent="0">
              <a:buNone/>
              <a:defRPr sz="1680"/>
            </a:lvl8pPr>
            <a:lvl9pPr marL="3840480" indent="0">
              <a:buNone/>
              <a:defRPr sz="168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79" y="10019031"/>
            <a:ext cx="6665100" cy="1258178"/>
          </a:xfrm>
        </p:spPr>
        <p:txBody>
          <a:bodyPr>
            <a:normAutofit/>
          </a:bodyPr>
          <a:lstStyle>
            <a:lvl1pPr marL="0" indent="0">
              <a:buNone/>
              <a:defRPr sz="1260"/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3093-17FE-4F87-8F96-7637C72AEEF9}" type="datetimeFigureOut">
              <a:rPr lang="it-IT" smtClean="0"/>
              <a:pPr/>
              <a:t>20/06/2018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094-D71F-4A3D-94DD-FE2A376D974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0569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890" y="-15806"/>
            <a:ext cx="9628295" cy="1283321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79" y="1137920"/>
            <a:ext cx="6665099" cy="24654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9" y="4033102"/>
            <a:ext cx="6665100" cy="7244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75521" y="11277212"/>
            <a:ext cx="718339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B3093-17FE-4F87-8F96-7637C72AEEF9}" type="datetimeFigureOut">
              <a:rPr lang="it-IT" smtClean="0"/>
              <a:pPr/>
              <a:t>20/06/2018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79" y="11277212"/>
            <a:ext cx="4854122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66910" y="11277212"/>
            <a:ext cx="538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accent1"/>
                </a:solidFill>
              </a:defRPr>
            </a:lvl1pPr>
          </a:lstStyle>
          <a:p>
            <a:fld id="{0A785094-D71F-4A3D-94DD-FE2A376D974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4869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</p:sldLayoutIdLst>
  <p:txStyles>
    <p:titleStyle>
      <a:lvl1pPr algn="l" defTabSz="480060" rtl="0" eaLnBrk="1" latinLnBrk="0" hangingPunct="1">
        <a:spcBef>
          <a:spcPct val="0"/>
        </a:spcBef>
        <a:buNone/>
        <a:defRPr sz="378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0045" indent="-360045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80098" indent="-300038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0015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7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8021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16027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64033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12039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60045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08051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8961452-57C3-4B73-9F13-F5EDC3BAD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65" y="9027007"/>
            <a:ext cx="9577136" cy="498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9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9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9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9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9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9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9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9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9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514350">
              <a:tabLst>
                <a:tab pos="573286" algn="l"/>
              </a:tabLst>
            </a:pPr>
            <a:r>
              <a:rPr lang="it-IT" altLang="it-IT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CON L</a:t>
            </a:r>
            <a:r>
              <a:rPr lang="it-IT" altLang="it-IT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it-IT" altLang="it-IT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EUROPA INVESTIAMO  NEL FUTURO!</a:t>
            </a:r>
            <a:endParaRPr lang="it-IT" altLang="it-IT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defTabSz="514350">
              <a:tabLst>
                <a:tab pos="573286" algn="l"/>
              </a:tabLst>
            </a:pPr>
            <a:endParaRPr lang="it-IT" altLang="it-IT" sz="900" dirty="0"/>
          </a:p>
        </p:txBody>
      </p:sp>
      <p:pic>
        <p:nvPicPr>
          <p:cNvPr id="8" name="Immagine 7" descr="http://www.icchiampo.gov.it/images/pages/16878-54277-PON_FSE.jpg">
            <a:extLst>
              <a:ext uri="{FF2B5EF4-FFF2-40B4-BE49-F238E27FC236}">
                <a16:creationId xmlns:a16="http://schemas.microsoft.com/office/drawing/2014/main" id="{8B2DD32F-4BC5-46BC-8859-0E67A17382C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61" y="11479834"/>
            <a:ext cx="6334241" cy="125418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6F19997D-9584-47D2-BB80-9AAEE9DDA671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03" r="10153" b="8280"/>
          <a:stretch/>
        </p:blipFill>
        <p:spPr>
          <a:xfrm>
            <a:off x="165100" y="113118"/>
            <a:ext cx="1062122" cy="1114104"/>
          </a:xfrm>
          <a:prstGeom prst="rect">
            <a:avLst/>
          </a:prstGeom>
        </p:spPr>
      </p:pic>
      <p:sp>
        <p:nvSpPr>
          <p:cNvPr id="13" name="Casella di testo 2">
            <a:extLst>
              <a:ext uri="{FF2B5EF4-FFF2-40B4-BE49-F238E27FC236}">
                <a16:creationId xmlns:a16="http://schemas.microsoft.com/office/drawing/2014/main" id="{3CDBAB71-C6BF-41E1-ACE8-1257A1DB9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326" y="9601200"/>
            <a:ext cx="6521114" cy="18769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R="304800" algn="ctr">
              <a:spcAft>
                <a:spcPts val="0"/>
              </a:spcAft>
            </a:pPr>
            <a:r>
              <a:rPr lang="it-IT" sz="1050" dirty="0">
                <a:solidFill>
                  <a:srgbClr val="7030A0"/>
                </a:solidFill>
                <a:effectLst/>
                <a:latin typeface="Cambria" panose="020405030504060302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Fondi Strutturali Europei – Programma Operativo Nazionale </a:t>
            </a:r>
          </a:p>
          <a:p>
            <a:pPr marR="304800" algn="ctr">
              <a:spcAft>
                <a:spcPts val="0"/>
              </a:spcAft>
            </a:pPr>
            <a:r>
              <a:rPr lang="it-IT" sz="1050" dirty="0">
                <a:solidFill>
                  <a:srgbClr val="7030A0"/>
                </a:solidFill>
                <a:effectLst/>
                <a:latin typeface="Cambria" panose="020405030504060302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“Per la scuola, competenze e ambienti per l’apprendimento” 2014-2020</a:t>
            </a:r>
            <a:endParaRPr lang="it-IT" sz="105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marR="304800" algn="ctr">
              <a:spcAft>
                <a:spcPts val="0"/>
              </a:spcAft>
            </a:pPr>
            <a:r>
              <a:rPr lang="it-IT" sz="1050" b="1" i="1" dirty="0">
                <a:solidFill>
                  <a:srgbClr val="7030A0"/>
                </a:solidFill>
                <a:effectLst/>
                <a:latin typeface="Cambria" panose="020405030504060302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"Progetto di inclusione sociale e lotta al disagio nonché per garantire l’apertura delle scuole oltre l’orario scolastico soprattutto nelle aree a rischio e in quelle periferiche” </a:t>
            </a:r>
          </a:p>
          <a:p>
            <a:pPr marR="304800" algn="ctr">
              <a:spcAft>
                <a:spcPts val="0"/>
              </a:spcAft>
            </a:pPr>
            <a:r>
              <a:rPr lang="it-IT" sz="1050" b="1" dirty="0">
                <a:solidFill>
                  <a:srgbClr val="7030A0"/>
                </a:solidFill>
                <a:effectLst/>
                <a:latin typeface="Garamond" panose="02020404030301010803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Asse 1</a:t>
            </a:r>
            <a:r>
              <a:rPr lang="it-IT" sz="1050" dirty="0">
                <a:solidFill>
                  <a:srgbClr val="7030A0"/>
                </a:solidFill>
                <a:effectLst/>
                <a:latin typeface="Garamond" panose="02020404030301010803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– Istruzione – Fondo Sociale Europeo (FSE). </a:t>
            </a:r>
          </a:p>
          <a:p>
            <a:pPr marR="304800" algn="ctr">
              <a:spcAft>
                <a:spcPts val="0"/>
              </a:spcAft>
            </a:pPr>
            <a:r>
              <a:rPr lang="it-IT" sz="1050" b="1" dirty="0">
                <a:solidFill>
                  <a:srgbClr val="7030A0"/>
                </a:solidFill>
                <a:effectLst/>
                <a:latin typeface="Garamond" panose="02020404030301010803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Obiettivo specifico 10.1</a:t>
            </a:r>
            <a:r>
              <a:rPr lang="it-IT" sz="1050" dirty="0">
                <a:solidFill>
                  <a:srgbClr val="7030A0"/>
                </a:solidFill>
                <a:effectLst/>
                <a:latin typeface="Garamond" panose="02020404030301010803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– Riduzione del fallimento formativo precoce e della dispersione scolastica e formativa. </a:t>
            </a:r>
          </a:p>
          <a:p>
            <a:pPr marR="304800" algn="ctr">
              <a:spcAft>
                <a:spcPts val="0"/>
              </a:spcAft>
            </a:pPr>
            <a:r>
              <a:rPr lang="it-IT" sz="1050" b="1" dirty="0">
                <a:solidFill>
                  <a:srgbClr val="7030A0"/>
                </a:solidFill>
                <a:effectLst/>
                <a:latin typeface="Garamond" panose="02020404030301010803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Azione 10.1.1</a:t>
            </a:r>
            <a:r>
              <a:rPr lang="it-IT" sz="1050" dirty="0">
                <a:solidFill>
                  <a:srgbClr val="7030A0"/>
                </a:solidFill>
                <a:effectLst/>
                <a:latin typeface="Garamond" panose="02020404030301010803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. – </a:t>
            </a:r>
            <a:r>
              <a:rPr lang="it-IT" sz="1050" dirty="0">
                <a:solidFill>
                  <a:srgbClr val="7030A0"/>
                </a:solidFill>
                <a:latin typeface="Garamond" panose="02020404030301010803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A</a:t>
            </a:r>
            <a:r>
              <a:rPr lang="it-IT" sz="1050" dirty="0">
                <a:solidFill>
                  <a:srgbClr val="7030A0"/>
                </a:solidFill>
                <a:effectLst/>
                <a:latin typeface="Garamond" panose="02020404030301010803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zioni di tutoring e </a:t>
            </a:r>
            <a:r>
              <a:rPr lang="it-IT" sz="1050" dirty="0" err="1">
                <a:solidFill>
                  <a:srgbClr val="7030A0"/>
                </a:solidFill>
                <a:effectLst/>
                <a:latin typeface="Garamond" panose="02020404030301010803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mentoring</a:t>
            </a:r>
            <a:r>
              <a:rPr lang="it-IT" sz="1050" dirty="0">
                <a:solidFill>
                  <a:srgbClr val="7030A0"/>
                </a:solidFill>
                <a:effectLst/>
                <a:latin typeface="Garamond" panose="02020404030301010803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, attività di sostegno didattico e di </a:t>
            </a:r>
            <a:r>
              <a:rPr lang="it-IT" sz="1050" dirty="0" err="1">
                <a:solidFill>
                  <a:srgbClr val="7030A0"/>
                </a:solidFill>
                <a:effectLst/>
                <a:latin typeface="Garamond" panose="02020404030301010803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counselling</a:t>
            </a:r>
            <a:r>
              <a:rPr lang="it-IT" sz="1050" dirty="0">
                <a:solidFill>
                  <a:srgbClr val="7030A0"/>
                </a:solidFill>
                <a:effectLst/>
                <a:latin typeface="Garamond" panose="02020404030301010803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, attività integrative, incluse quelle sportive, in orario </a:t>
            </a:r>
            <a:r>
              <a:rPr lang="it-IT" sz="1050" dirty="0" err="1">
                <a:solidFill>
                  <a:srgbClr val="7030A0"/>
                </a:solidFill>
                <a:effectLst/>
                <a:latin typeface="Garamond" panose="02020404030301010803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extracscolastico</a:t>
            </a:r>
            <a:r>
              <a:rPr lang="it-IT" sz="1050" dirty="0">
                <a:solidFill>
                  <a:srgbClr val="7030A0"/>
                </a:solidFill>
                <a:effectLst/>
                <a:latin typeface="Garamond" panose="02020404030301010803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, azioni rivolte alle famiglie di appartenenza, ecc.</a:t>
            </a:r>
          </a:p>
          <a:p>
            <a:pPr marR="304800" algn="ctr">
              <a:spcAft>
                <a:spcPts val="0"/>
              </a:spcAft>
            </a:pPr>
            <a:endParaRPr lang="it-IT" sz="105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marR="304800" algn="ctr">
              <a:spcAft>
                <a:spcPts val="0"/>
              </a:spcAft>
            </a:pPr>
            <a:r>
              <a:rPr lang="it-IT" sz="1050" b="1" dirty="0">
                <a:solidFill>
                  <a:srgbClr val="7030A0"/>
                </a:solidFill>
                <a:effectLst/>
                <a:latin typeface="Garamond" panose="02020404030301010803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Codice Identificativo Progetto:  10.1.1A-FSEPON-AB-2017-16</a:t>
            </a:r>
            <a:endParaRPr lang="it-IT" sz="105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sz="1050" b="1" dirty="0">
                <a:solidFill>
                  <a:srgbClr val="7030A0"/>
                </a:solidFill>
                <a:effectLst/>
                <a:latin typeface="Garamond" panose="02020404030301010803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CUP: B19G16001170007</a:t>
            </a:r>
            <a:endParaRPr lang="it-IT" sz="105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Picture 2" descr="C:\Users\DOCENTI_MEDIA_SANPIO\Downloads\FIORE CON DESCRIZION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2892" y="994145"/>
            <a:ext cx="7363741" cy="7050904"/>
          </a:xfrm>
          <a:prstGeom prst="rect">
            <a:avLst/>
          </a:prstGeom>
          <a:noFill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27E1848-B553-4AB1-8E87-B69DEC72F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75613"/>
            <a:ext cx="957713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800" dirty="0">
                <a:solidFill>
                  <a:srgbClr val="7030A0"/>
                </a:solidFill>
                <a:latin typeface="Berlin Sans FB Demi" panose="020E0802020502020306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	    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800" dirty="0">
                <a:solidFill>
                  <a:srgbClr val="7030A0"/>
                </a:solidFill>
                <a:latin typeface="Berlin Sans FB Demi" panose="020E0802020502020306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	    ISTITUTO COMPRENSIVO </a:t>
            </a:r>
            <a:r>
              <a:rPr lang="it-IT" altLang="it-IT" sz="2800" dirty="0" err="1">
                <a:solidFill>
                  <a:srgbClr val="7030A0"/>
                </a:solidFill>
                <a:latin typeface="Berlin Sans FB Demi" panose="020E0802020502020306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DI</a:t>
            </a:r>
            <a:r>
              <a:rPr lang="it-IT" altLang="it-IT" sz="2800" dirty="0">
                <a:solidFill>
                  <a:srgbClr val="7030A0"/>
                </a:solidFill>
                <a:latin typeface="Berlin Sans FB Demi" panose="020E0802020502020306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 NAVELLI</a:t>
            </a:r>
            <a:endParaRPr lang="it-IT" altLang="it-IT" sz="700" dirty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6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Berlin Sans FB Demi" panose="020E0802020502020306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Berlin Sans FB Demi" panose="020E0802020502020306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                     Progetto 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Berlin Sans FB Demi" panose="020E0802020502020306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Navelli2.0@emozioni.it </a:t>
            </a:r>
            <a:endParaRPr kumimoji="0" lang="it-IT" altLang="it-IT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3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2FAF65DD-E08C-4C5E-AC58-717F9992C675}"/>
              </a:ext>
            </a:extLst>
          </p:cNvPr>
          <p:cNvGrpSpPr/>
          <p:nvPr/>
        </p:nvGrpSpPr>
        <p:grpSpPr>
          <a:xfrm>
            <a:off x="174101" y="1774025"/>
            <a:ext cx="3025188" cy="4090087"/>
            <a:chOff x="281675" y="1935386"/>
            <a:chExt cx="3025188" cy="4090087"/>
          </a:xfrm>
        </p:grpSpPr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7602FCE1-E5B5-4F74-AB8F-C967C150CC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675" y="1935386"/>
              <a:ext cx="3025187" cy="147732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3600" i="1" dirty="0">
                  <a:solidFill>
                    <a:srgbClr val="7030A0"/>
                  </a:solidFill>
                  <a:latin typeface="Berlin Sans FB Demi" panose="020E0802020502020306" pitchFamily="34" charset="0"/>
                  <a:ea typeface="Trebuchet MS" panose="020B0603020202020204" pitchFamily="34" charset="0"/>
                  <a:cs typeface="Times New Roman" panose="02020603050405020304" pitchFamily="18" charset="0"/>
                </a:rPr>
                <a:t>CERIMONIA 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3600" i="1" dirty="0">
                  <a:solidFill>
                    <a:srgbClr val="7030A0"/>
                  </a:solidFill>
                  <a:latin typeface="Berlin Sans FB Demi" panose="020E0802020502020306" pitchFamily="34" charset="0"/>
                  <a:ea typeface="Trebuchet MS" panose="020B0603020202020204" pitchFamily="34" charset="0"/>
                  <a:cs typeface="Times New Roman" panose="02020603050405020304" pitchFamily="18" charset="0"/>
                </a:rPr>
                <a:t>CONCLUSIVA</a:t>
              </a:r>
              <a:endParaRPr lang="it-IT" altLang="it-IT" sz="3600" i="1" dirty="0">
                <a:solidFill>
                  <a:srgbClr val="7030A0"/>
                </a:solidFill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Berlin Sans FB Demi" panose="020E0802020502020306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CasellaDiTesto 10"/>
            <p:cNvSpPr txBox="1"/>
            <p:nvPr/>
          </p:nvSpPr>
          <p:spPr>
            <a:xfrm>
              <a:off x="281676" y="3286262"/>
              <a:ext cx="3025187" cy="273921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2400" dirty="0">
                  <a:solidFill>
                    <a:srgbClr val="7030A0"/>
                  </a:solidFill>
                  <a:latin typeface="Berlin Sans FB Demi" panose="020E0802020502020306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SABATO 30 GIUGNO</a:t>
              </a:r>
              <a:endParaRPr lang="it-IT" altLang="it-IT" sz="500" dirty="0"/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2400" dirty="0">
                  <a:solidFill>
                    <a:srgbClr val="7030A0"/>
                  </a:solidFill>
                  <a:latin typeface="Berlin Sans FB Demi" panose="020E0802020502020306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ORE 10:00</a:t>
              </a:r>
              <a:endParaRPr lang="it-IT" altLang="it-IT" sz="500" dirty="0"/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2400" dirty="0">
                  <a:solidFill>
                    <a:srgbClr val="7030A0"/>
                  </a:solidFill>
                  <a:latin typeface="Berlin Sans FB Demi" panose="020E0802020502020306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Comune di Navelli</a:t>
              </a:r>
              <a:endParaRPr lang="it-IT" altLang="it-IT" sz="500" dirty="0"/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2400" dirty="0">
                  <a:solidFill>
                    <a:srgbClr val="7030A0"/>
                  </a:solidFill>
                  <a:latin typeface="Berlin Sans FB Demi" panose="020E0802020502020306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Via Pereto n° 1</a:t>
              </a:r>
              <a:endParaRPr lang="it-IT" altLang="it-IT" sz="500" dirty="0"/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2400" dirty="0">
                  <a:solidFill>
                    <a:srgbClr val="7030A0"/>
                  </a:solidFill>
                  <a:latin typeface="Berlin Sans FB Demi" panose="020E0802020502020306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NAVELLI </a:t>
              </a:r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2400" dirty="0">
                  <a:solidFill>
                    <a:srgbClr val="7030A0"/>
                  </a:solidFill>
                  <a:latin typeface="Berlin Sans FB Demi" panose="020E0802020502020306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L’Aquila</a:t>
              </a:r>
              <a:endParaRPr lang="it-IT" altLang="it-IT" sz="1600" dirty="0">
                <a:latin typeface="Arial" panose="020B0604020202020204" pitchFamily="34" charset="0"/>
              </a:endParaRPr>
            </a:p>
            <a:p>
              <a:endParaRPr lang="it-IT" sz="2400" dirty="0"/>
            </a:p>
          </p:txBody>
        </p:sp>
      </p:grp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0ACFBA2-AADE-4ECD-AACE-C0177A6400A0}"/>
              </a:ext>
            </a:extLst>
          </p:cNvPr>
          <p:cNvSpPr txBox="1"/>
          <p:nvPr/>
        </p:nvSpPr>
        <p:spPr>
          <a:xfrm>
            <a:off x="216567" y="6705593"/>
            <a:ext cx="78294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it-IT" altLang="it-IT" dirty="0">
                <a:solidFill>
                  <a:srgbClr val="7030A0"/>
                </a:solidFill>
                <a:latin typeface="Berlin Sans FB Demi" panose="020E08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Saluti istituzionali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it-IT" altLang="it-IT" dirty="0">
                <a:solidFill>
                  <a:srgbClr val="7030A0"/>
                </a:solidFill>
                <a:latin typeface="Berlin Sans FB Demi" panose="020E0802020502020306" pitchFamily="34" charset="0"/>
                <a:cs typeface="Times New Roman" panose="02020603050405020304" pitchFamily="18" charset="0"/>
              </a:rPr>
              <a:t>Presentazione moduli didattici del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dirty="0">
                <a:solidFill>
                  <a:srgbClr val="7030A0"/>
                </a:solidFill>
                <a:latin typeface="Berlin Sans FB Demi" panose="020E0802020502020306" pitchFamily="34" charset="0"/>
                <a:cs typeface="Times New Roman" panose="02020603050405020304" pitchFamily="18" charset="0"/>
              </a:rPr>
              <a:t>     </a:t>
            </a:r>
            <a:r>
              <a:rPr lang="it-IT" altLang="it-IT" dirty="0" smtClean="0">
                <a:solidFill>
                  <a:srgbClr val="7030A0"/>
                </a:solidFill>
                <a:latin typeface="Berlin Sans FB Demi" panose="020E0802020502020306" pitchFamily="34" charset="0"/>
                <a:cs typeface="Times New Roman" panose="02020603050405020304" pitchFamily="18" charset="0"/>
              </a:rPr>
              <a:t> Progetto </a:t>
            </a:r>
            <a:r>
              <a:rPr lang="it-IT" altLang="it-IT" dirty="0">
                <a:solidFill>
                  <a:srgbClr val="7030A0"/>
                </a:solidFill>
                <a:latin typeface="Berlin Sans FB Demi" panose="020E0802020502020306" pitchFamily="34" charset="0"/>
                <a:cs typeface="Times New Roman" panose="02020603050405020304" pitchFamily="18" charset="0"/>
              </a:rPr>
              <a:t>Navelli2.0@emozioni.it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it-IT" altLang="it-IT" dirty="0">
                <a:solidFill>
                  <a:srgbClr val="7030A0"/>
                </a:solidFill>
                <a:latin typeface="Berlin Sans FB Demi" panose="020E0802020502020306" pitchFamily="34" charset="0"/>
                <a:cs typeface="Times New Roman" panose="02020603050405020304" pitchFamily="18" charset="0"/>
              </a:rPr>
              <a:t>Consegna attestati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it-IT" altLang="it-IT" dirty="0">
                <a:solidFill>
                  <a:srgbClr val="7030A0"/>
                </a:solidFill>
                <a:latin typeface="Berlin Sans FB Demi" panose="020E0802020502020306" pitchFamily="34" charset="0"/>
                <a:cs typeface="Times New Roman" panose="02020603050405020304" pitchFamily="18" charset="0"/>
              </a:rPr>
              <a:t>Presentazione </a:t>
            </a:r>
            <a:r>
              <a:rPr lang="it-IT" altLang="it-IT" dirty="0">
                <a:solidFill>
                  <a:srgbClr val="7030A0"/>
                </a:solidFill>
                <a:latin typeface="Berlin Sans FB Demi" panose="020E0802020502020306" pitchFamily="34" charset="0"/>
                <a:cs typeface="Times New Roman" panose="02020603050405020304" pitchFamily="18" charset="0"/>
              </a:rPr>
              <a:t>progetti  </a:t>
            </a:r>
            <a:r>
              <a:rPr lang="it-IT" altLang="it-IT" dirty="0" smtClean="0">
                <a:solidFill>
                  <a:srgbClr val="7030A0"/>
                </a:solidFill>
                <a:latin typeface="Berlin Sans FB Demi" panose="020E0802020502020306" pitchFamily="34" charset="0"/>
                <a:cs typeface="Times New Roman" panose="02020603050405020304" pitchFamily="18" charset="0"/>
              </a:rPr>
              <a:t>FSE-PON «Per la scuola, competenze e ambienti per l’apprendimento » 2014-2020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7030A0"/>
                </a:solidFill>
                <a:latin typeface="Berlin Sans FB Demi" panose="020E0802020502020306" pitchFamily="34" charset="0"/>
                <a:cs typeface="Times New Roman" panose="02020603050405020304" pitchFamily="18" charset="0"/>
              </a:rPr>
              <a:t>Conclusione </a:t>
            </a:r>
            <a:r>
              <a:rPr lang="it-IT" dirty="0">
                <a:solidFill>
                  <a:srgbClr val="7030A0"/>
                </a:solidFill>
                <a:latin typeface="Berlin Sans FB Demi" panose="020E0802020502020306" pitchFamily="34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solidFill>
                  <a:srgbClr val="7030A0"/>
                </a:solidFill>
                <a:latin typeface="Berlin Sans FB Demi" panose="020E0802020502020306" pitchFamily="34" charset="0"/>
                <a:cs typeface="Times New Roman" panose="02020603050405020304" pitchFamily="18" charset="0"/>
              </a:rPr>
              <a:t>lavori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4496344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Personalizzato 2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Sfaccettatur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1142</TotalTime>
  <Words>172</Words>
  <Application>Microsoft Office PowerPoint</Application>
  <PresentationFormat>Formato A3 (297x420 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10" baseType="lpstr">
      <vt:lpstr>Arial</vt:lpstr>
      <vt:lpstr>Berlin Sans FB Demi</vt:lpstr>
      <vt:lpstr>Calibri</vt:lpstr>
      <vt:lpstr>Cambria</vt:lpstr>
      <vt:lpstr>Garamond</vt:lpstr>
      <vt:lpstr>Times New Roman</vt:lpstr>
      <vt:lpstr>Trebuchet MS</vt:lpstr>
      <vt:lpstr>Wingdings 3</vt:lpstr>
      <vt:lpstr>Sfaccettatura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Petracca</dc:creator>
  <cp:lastModifiedBy>PRESIDE</cp:lastModifiedBy>
  <cp:revision>39</cp:revision>
  <cp:lastPrinted>2018-06-20T08:10:16Z</cp:lastPrinted>
  <dcterms:created xsi:type="dcterms:W3CDTF">2018-06-14T11:10:10Z</dcterms:created>
  <dcterms:modified xsi:type="dcterms:W3CDTF">2018-06-20T15:56:26Z</dcterms:modified>
</cp:coreProperties>
</file>