
<file path=[Content_Types].xml><?xml version="1.0" encoding="utf-8"?>
<Types xmlns="http://schemas.openxmlformats.org/package/2006/content-types">
  <Override PartName="/ppt/charts/style15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charts/colors6.xml" ContentType="application/vnd.ms-office.chartcolorstyle+xml"/>
  <Override PartName="/ppt/charts/colors18.xml" ContentType="application/vnd.ms-office.chartcolorstyle+xml"/>
  <Override PartName="/ppt/charts/style13.xml" ContentType="application/vnd.ms-office.chart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olors4.xml" ContentType="application/vnd.ms-office.chartcolorstyle+xml"/>
  <Override PartName="/ppt/charts/colors16.xml" ContentType="application/vnd.ms-office.chartcolorstyle+xml"/>
  <Override PartName="/ppt/charts/style11.xml" ContentType="application/vnd.ms-office.chartstyle+xml"/>
  <Override PartName="/ppt/charts/style20.xml" ContentType="application/vnd.ms-office.chartstyle+xml"/>
  <Default Extension="rels" ContentType="application/vnd.openxmlformats-package.relationships+xml"/>
  <Default Extension="xml" ContentType="application/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charts/colors14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olors12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olors10.xml" ContentType="application/vnd.ms-office.chartcolorstyle+xml"/>
  <Override PartName="/ppt/charts/style9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18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charts/style16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charts/style14.xml" ContentType="application/vnd.ms-office.chartstyle+xml"/>
  <Override PartName="/ppt/charts/colors9.xml" ContentType="application/vnd.ms-office.chartcolor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charts/colors19.xml" ContentType="application/vnd.ms-office.chartcolorstyle+xml"/>
  <Override PartName="/ppt/revisionInfo.xml" ContentType="application/vnd.ms-powerpoint.revisioninfo+xml"/>
  <Override PartName="/ppt/charts/colors17.xml" ContentType="application/vnd.ms-office.chartcolorstyle+xml"/>
  <Override PartName="/ppt/charts/style12.xml" ContentType="application/vnd.ms-office.chartstyle+xml"/>
  <Override PartName="/ppt/charts/colors7.xml" ContentType="application/vnd.ms-office.chartcolor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5.xml" ContentType="application/vnd.ms-office.chartcolorstyle+xml"/>
  <Override PartName="/ppt/charts/colors15.xml" ContentType="application/vnd.ms-office.chartcolor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1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charts/colors1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20.xml" ContentType="application/vnd.ms-office.chartcolorstyle+xml"/>
  <Override PartName="/ppt/charts/chart4.xml" ContentType="application/vnd.openxmlformats-officedocument.drawingml.chart+xml"/>
  <Override PartName="/ppt/charts/style19.xml" ContentType="application/vnd.ms-office.chartstyle+xml"/>
  <Override PartName="/ppt/charts/style6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17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Foglio_di_lavoro_di_Microsoft_Office_Excel20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Gli</a:t>
            </a:r>
            <a:r>
              <a:rPr lang="it-IT" baseline="0" dirty="0"/>
              <a:t> insegnanti sono disponibili al dialogo con i genitori</a:t>
            </a:r>
            <a:endParaRPr lang="it-IT" dirty="0"/>
          </a:p>
        </c:rich>
      </c:tx>
      <c:layout>
        <c:manualLayout>
          <c:xMode val="edge"/>
          <c:yMode val="edge"/>
          <c:x val="0.22931365332897161"/>
          <c:y val="6.8553456101797403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Foglio1!$B$573:$G$573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21</c:v>
                </c:pt>
                <c:pt idx="3">
                  <c:v>18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3B-488A-9697-DEEACB495B6C}"/>
            </c:ext>
          </c:extLst>
        </c:ser>
        <c:dLbls/>
        <c:gapWidth val="219"/>
        <c:overlap val="-27"/>
        <c:axId val="87270912"/>
        <c:axId val="87272448"/>
      </c:barChart>
      <c:catAx>
        <c:axId val="87270912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272448"/>
        <c:crosses val="autoZero"/>
        <c:auto val="1"/>
        <c:lblAlgn val="ctr"/>
        <c:lblOffset val="100"/>
      </c:catAx>
      <c:valAx>
        <c:axId val="872724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727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Gli</a:t>
            </a:r>
            <a:r>
              <a:rPr lang="it-IT" baseline="0" dirty="0"/>
              <a:t> insegnanti aiutano mio figlio ad acquisire buone capacità di lettura e scrittura</a:t>
            </a:r>
            <a:endParaRPr lang="it-IT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Foglio1!$B$757:$G$757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15</c:v>
                </c:pt>
                <c:pt idx="3">
                  <c:v>23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7D-483B-A459-A0F225A93FF3}"/>
            </c:ext>
          </c:extLst>
        </c:ser>
        <c:dLbls/>
        <c:gapWidth val="219"/>
        <c:overlap val="-27"/>
        <c:axId val="111810816"/>
        <c:axId val="111828992"/>
      </c:barChart>
      <c:catAx>
        <c:axId val="111810816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1828992"/>
        <c:crosses val="autoZero"/>
        <c:auto val="1"/>
        <c:lblAlgn val="ctr"/>
        <c:lblOffset val="100"/>
      </c:catAx>
      <c:valAx>
        <c:axId val="111828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181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La</a:t>
            </a:r>
            <a:r>
              <a:rPr lang="it-IT" baseline="0" dirty="0"/>
              <a:t> scuola mi informa sulle attività e i progetti per gli studenti</a:t>
            </a:r>
            <a:endParaRPr lang="it-IT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Foglio1!$B$847:$I$847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19</c:v>
                </c:pt>
                <c:pt idx="3">
                  <c:v>21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F3-4C64-BBB1-9A78B5764DF3}"/>
            </c:ext>
          </c:extLst>
        </c:ser>
        <c:dLbls/>
        <c:gapWidth val="219"/>
        <c:overlap val="-27"/>
        <c:axId val="118117504"/>
        <c:axId val="118119040"/>
      </c:barChart>
      <c:catAx>
        <c:axId val="118117504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119040"/>
        <c:crosses val="autoZero"/>
        <c:auto val="1"/>
        <c:lblAlgn val="ctr"/>
        <c:lblOffset val="100"/>
      </c:catAx>
      <c:valAx>
        <c:axId val="1181190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11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Le</a:t>
            </a:r>
            <a:r>
              <a:rPr lang="it-IT" baseline="0" dirty="0"/>
              <a:t> comunicazioni della scuola (orari, avvisi ecc.) sono chiare.</a:t>
            </a:r>
            <a:endParaRPr lang="it-IT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Foglio1!$B$865:$I$865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19</c:v>
                </c:pt>
                <c:pt idx="3">
                  <c:v>21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B7-4F56-950A-68ED806570F0}"/>
            </c:ext>
          </c:extLst>
        </c:ser>
        <c:dLbls/>
        <c:gapWidth val="219"/>
        <c:overlap val="-27"/>
        <c:axId val="118396800"/>
        <c:axId val="118398336"/>
      </c:barChart>
      <c:catAx>
        <c:axId val="118396800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398336"/>
        <c:crosses val="autoZero"/>
        <c:auto val="1"/>
        <c:lblAlgn val="ctr"/>
        <c:lblOffset val="100"/>
      </c:catAx>
      <c:valAx>
        <c:axId val="118398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396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I</a:t>
            </a:r>
            <a:r>
              <a:rPr lang="it-IT" baseline="0" dirty="0"/>
              <a:t> corsi aggiuntivi organizzati dalla scuola sono utili per mio figlio</a:t>
            </a:r>
            <a:endParaRPr lang="it-IT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Foglio1!$B$865:$I$865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23</c:v>
                </c:pt>
                <c:pt idx="3">
                  <c:v>14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28-4B84-B015-C257FBE2E3FE}"/>
            </c:ext>
          </c:extLst>
        </c:ser>
        <c:dLbls/>
        <c:gapWidth val="219"/>
        <c:overlap val="-27"/>
        <c:axId val="118370304"/>
        <c:axId val="118371840"/>
      </c:barChart>
      <c:catAx>
        <c:axId val="118370304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371840"/>
        <c:crosses val="autoZero"/>
        <c:auto val="1"/>
        <c:lblAlgn val="ctr"/>
        <c:lblOffset val="100"/>
      </c:catAx>
      <c:valAx>
        <c:axId val="1183718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8370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Questa</a:t>
            </a:r>
            <a:r>
              <a:rPr lang="it-IT" baseline="0" dirty="0"/>
              <a:t> scuola si confronta con le famiglie sulle linee educative e i valori da trasmettere</a:t>
            </a:r>
            <a:endParaRPr lang="it-IT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Foglio1!$B$865:$I$865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23</c:v>
                </c:pt>
                <c:pt idx="3">
                  <c:v>11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28-4466-AA9C-A64DEE6DEEC8}"/>
            </c:ext>
          </c:extLst>
        </c:ser>
        <c:dLbls/>
        <c:gapWidth val="219"/>
        <c:overlap val="-27"/>
        <c:axId val="121370496"/>
        <c:axId val="121372032"/>
      </c:barChart>
      <c:catAx>
        <c:axId val="121370496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372032"/>
        <c:crosses val="autoZero"/>
        <c:auto val="1"/>
        <c:lblAlgn val="ctr"/>
        <c:lblOffset val="100"/>
      </c:catAx>
      <c:valAx>
        <c:axId val="1213720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137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Questa</a:t>
            </a:r>
            <a:r>
              <a:rPr lang="it-IT" baseline="0" dirty="0"/>
              <a:t> scuola prende in considerazione i suggerimenti e le preoccupazioni dei genitori</a:t>
            </a:r>
            <a:endParaRPr lang="it-IT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Foglio1!$B$865:$I$865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23</c:v>
                </c:pt>
                <c:pt idx="3">
                  <c:v>14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70-4E2C-BFAF-77C6637F67A9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Foglio1!$B$866:$I$866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70-4E2C-BFAF-77C6637F67A9}"/>
            </c:ext>
          </c:extLst>
        </c:ser>
        <c:dLbls/>
        <c:gapWidth val="219"/>
        <c:overlap val="-27"/>
        <c:axId val="119208192"/>
        <c:axId val="119349248"/>
      </c:barChart>
      <c:catAx>
        <c:axId val="119208192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349248"/>
        <c:crosses val="autoZero"/>
        <c:auto val="1"/>
        <c:lblAlgn val="ctr"/>
        <c:lblOffset val="100"/>
      </c:catAx>
      <c:valAx>
        <c:axId val="1193492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920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I</a:t>
            </a:r>
            <a:r>
              <a:rPr lang="it-IT" baseline="0" dirty="0"/>
              <a:t> servizi di questa scuola funzionano bene (segreteria, pulizie ecc.</a:t>
            </a:r>
            <a:endParaRPr lang="it-IT" dirty="0"/>
          </a:p>
        </c:rich>
      </c:tx>
      <c:layout>
        <c:manualLayout>
          <c:xMode val="edge"/>
          <c:yMode val="edge"/>
          <c:x val="0.17377677232996164"/>
          <c:y val="7.2655784532044285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Foglio1!$B$865:$I$865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20</c:v>
                </c:pt>
                <c:pt idx="3">
                  <c:v>17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A2-423A-AEB6-247F85FA6E22}"/>
            </c:ext>
          </c:extLst>
        </c:ser>
        <c:dLbls/>
        <c:gapWidth val="219"/>
        <c:overlap val="-27"/>
        <c:axId val="124193408"/>
        <c:axId val="124412288"/>
      </c:barChart>
      <c:catAx>
        <c:axId val="124193408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412288"/>
        <c:crosses val="autoZero"/>
        <c:auto val="1"/>
        <c:lblAlgn val="ctr"/>
        <c:lblOffset val="100"/>
      </c:catAx>
      <c:valAx>
        <c:axId val="124412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19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Questa</a:t>
            </a:r>
            <a:r>
              <a:rPr lang="it-IT" baseline="0" dirty="0"/>
              <a:t> scuola è organizzata bene</a:t>
            </a:r>
            <a:endParaRPr lang="it-IT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Foglio1!$B$865:$I$865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20</c:v>
                </c:pt>
                <c:pt idx="3">
                  <c:v>16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60-4697-BDFF-F6314A30742A}"/>
            </c:ext>
          </c:extLst>
        </c:ser>
        <c:dLbls/>
        <c:gapWidth val="219"/>
        <c:overlap val="-27"/>
        <c:axId val="124648064"/>
        <c:axId val="124928384"/>
      </c:barChart>
      <c:catAx>
        <c:axId val="124648064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928384"/>
        <c:crosses val="autoZero"/>
        <c:auto val="1"/>
        <c:lblAlgn val="ctr"/>
        <c:lblOffset val="100"/>
      </c:catAx>
      <c:valAx>
        <c:axId val="124928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64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Mio</a:t>
            </a:r>
            <a:r>
              <a:rPr lang="it-IT" baseline="0" dirty="0"/>
              <a:t> figlio usa spesso i computer e altre attrezzature tecnologiche a scuola</a:t>
            </a:r>
            <a:endParaRPr lang="it-IT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Foglio1!$B$865:$I$865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22</c:v>
                </c:pt>
                <c:pt idx="3">
                  <c:v>8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13-4F24-B2C2-D28CD9DD659E}"/>
            </c:ext>
          </c:extLst>
        </c:ser>
        <c:dLbls/>
        <c:gapWidth val="219"/>
        <c:overlap val="-27"/>
        <c:axId val="124871424"/>
        <c:axId val="124872960"/>
      </c:barChart>
      <c:catAx>
        <c:axId val="124871424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872960"/>
        <c:crosses val="autoZero"/>
        <c:auto val="1"/>
        <c:lblAlgn val="ctr"/>
        <c:lblOffset val="100"/>
      </c:catAx>
      <c:valAx>
        <c:axId val="1248729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487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Questa</a:t>
            </a:r>
            <a:r>
              <a:rPr lang="it-IT" baseline="0" dirty="0"/>
              <a:t> scuola ha laboratori e ambienti ben attrezzati</a:t>
            </a:r>
            <a:endParaRPr lang="it-IT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Foglio1!$B$865:$I$865</c:f>
              <c:numCache>
                <c:formatCode>General</c:formatCode>
                <c:ptCount val="6"/>
                <c:pt idx="0">
                  <c:v>4</c:v>
                </c:pt>
                <c:pt idx="1">
                  <c:v>9</c:v>
                </c:pt>
                <c:pt idx="2">
                  <c:v>18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27-4440-9B9E-28CDB2F6A140}"/>
            </c:ext>
          </c:extLst>
        </c:ser>
        <c:dLbls/>
        <c:gapWidth val="219"/>
        <c:overlap val="-27"/>
        <c:axId val="125442304"/>
        <c:axId val="125476864"/>
      </c:barChart>
      <c:catAx>
        <c:axId val="125442304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476864"/>
        <c:crosses val="autoZero"/>
        <c:auto val="1"/>
        <c:lblAlgn val="ctr"/>
        <c:lblOffset val="100"/>
      </c:catAx>
      <c:valAx>
        <c:axId val="125476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44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Gli</a:t>
            </a:r>
            <a:r>
              <a:rPr lang="it-IT" baseline="0" dirty="0"/>
              <a:t> insegnanti mi informano dei progressi scolastici di mio figlio</a:t>
            </a:r>
            <a:endParaRPr lang="it-IT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Foglio1!$B$871:$I$871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17</c:v>
                </c:pt>
                <c:pt idx="3">
                  <c:v>21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70-4871-A41E-36C01D030D51}"/>
            </c:ext>
          </c:extLst>
        </c:ser>
        <c:dLbls/>
        <c:gapWidth val="219"/>
        <c:overlap val="-27"/>
        <c:axId val="90500480"/>
        <c:axId val="90584192"/>
      </c:barChart>
      <c:catAx>
        <c:axId val="90500480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0584192"/>
        <c:crosses val="autoZero"/>
        <c:auto val="1"/>
        <c:lblAlgn val="ctr"/>
        <c:lblOffset val="100"/>
      </c:catAx>
      <c:valAx>
        <c:axId val="905841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050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Consiglierei</a:t>
            </a:r>
            <a:r>
              <a:rPr lang="it-IT" baseline="0" dirty="0"/>
              <a:t> questa scuola a un altro genitore</a:t>
            </a:r>
            <a:endParaRPr lang="it-IT" dirty="0"/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Foglio1!$B$865:$I$865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18</c:v>
                </c:pt>
                <c:pt idx="3">
                  <c:v>19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5B-48EE-9E12-693CB226BCF4}"/>
            </c:ext>
          </c:extLst>
        </c:ser>
        <c:dLbls/>
        <c:gapWidth val="219"/>
        <c:overlap val="-27"/>
        <c:axId val="125769984"/>
        <c:axId val="125800448"/>
      </c:barChart>
      <c:catAx>
        <c:axId val="125769984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800448"/>
        <c:crosses val="autoZero"/>
        <c:auto val="1"/>
        <c:lblAlgn val="ctr"/>
        <c:lblOffset val="100"/>
      </c:catAx>
      <c:valAx>
        <c:axId val="1258004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576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Mio</a:t>
            </a:r>
            <a:r>
              <a:rPr lang="it-IT" baseline="0" dirty="0"/>
              <a:t> figlio sta acquisendo un buon metodo di studio</a:t>
            </a:r>
            <a:endParaRPr lang="it-IT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Foglio1!$B$596:$G$596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18</c:v>
                </c:pt>
                <c:pt idx="3">
                  <c:v>21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4E-4E06-A4CE-C866F0F0F90E}"/>
            </c:ext>
          </c:extLst>
        </c:ser>
        <c:dLbls/>
        <c:gapWidth val="219"/>
        <c:overlap val="-27"/>
        <c:axId val="88731648"/>
        <c:axId val="88733184"/>
      </c:barChart>
      <c:catAx>
        <c:axId val="88731648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733184"/>
        <c:crosses val="autoZero"/>
        <c:auto val="1"/>
        <c:lblAlgn val="ctr"/>
        <c:lblOffset val="100"/>
      </c:catAx>
      <c:valAx>
        <c:axId val="887331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873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Gli</a:t>
            </a:r>
            <a:r>
              <a:rPr lang="it-IT" baseline="0" dirty="0"/>
              <a:t> insegnanti sono disponibili a confrontarsi sul comportamento degli studenti</a:t>
            </a:r>
            <a:endParaRPr lang="it-IT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Foglio1!$B$865:$I$865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15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A6-4C69-84B9-69A529430351}"/>
            </c:ext>
          </c:extLst>
        </c:ser>
        <c:dLbls/>
        <c:gapWidth val="219"/>
        <c:overlap val="-27"/>
        <c:axId val="64335872"/>
        <c:axId val="64337408"/>
      </c:barChart>
      <c:catAx>
        <c:axId val="64335872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337408"/>
        <c:crosses val="autoZero"/>
        <c:auto val="1"/>
        <c:lblAlgn val="ctr"/>
        <c:lblOffset val="100"/>
      </c:catAx>
      <c:valAx>
        <c:axId val="643374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33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Gli</a:t>
            </a:r>
            <a:r>
              <a:rPr lang="it-IT" baseline="0" dirty="0"/>
              <a:t> insegnanti aiutano mio figlio a sviluppare buone capacità relazionali</a:t>
            </a:r>
            <a:endParaRPr lang="it-IT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2592022796865315E-2"/>
          <c:y val="0.34461005189163407"/>
          <c:w val="0.95611271388119679"/>
          <c:h val="0.4398505509233756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Foglio1!$C$644:$G$644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20</c:v>
                </c:pt>
                <c:pt idx="3">
                  <c:v>16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98-4FEE-8F9A-FC0B673BBE26}"/>
            </c:ext>
          </c:extLst>
        </c:ser>
        <c:dLbls/>
        <c:gapWidth val="219"/>
        <c:overlap val="-27"/>
        <c:axId val="100989952"/>
        <c:axId val="91120384"/>
      </c:barChart>
      <c:catAx>
        <c:axId val="100989952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1120384"/>
        <c:crosses val="autoZero"/>
        <c:auto val="1"/>
        <c:lblAlgn val="ctr"/>
        <c:lblOffset val="100"/>
      </c:catAx>
      <c:valAx>
        <c:axId val="91120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98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Gli</a:t>
            </a:r>
            <a:r>
              <a:rPr lang="it-IT" baseline="0" dirty="0"/>
              <a:t> insegnanti aiutano mio figlio ad acquisire buone capacità matematiche e scientifiche</a:t>
            </a:r>
            <a:endParaRPr lang="it-IT" dirty="0"/>
          </a:p>
        </c:rich>
      </c:tx>
      <c:layout>
        <c:manualLayout>
          <c:xMode val="edge"/>
          <c:yMode val="edge"/>
          <c:x val="0.44401191490368147"/>
          <c:y val="8.7421140280445842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Foglio1!$B$865:$I$865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23</c:v>
                </c:pt>
                <c:pt idx="3">
                  <c:v>15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F8-46F8-9F9B-8DBC7C9C6E3F}"/>
            </c:ext>
          </c:extLst>
        </c:ser>
        <c:dLbls/>
        <c:gapWidth val="219"/>
        <c:overlap val="-27"/>
        <c:axId val="101090816"/>
        <c:axId val="101092352"/>
      </c:barChart>
      <c:catAx>
        <c:axId val="101090816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092352"/>
        <c:crosses val="autoZero"/>
        <c:auto val="1"/>
        <c:lblAlgn val="ctr"/>
        <c:lblOffset val="100"/>
      </c:catAx>
      <c:valAx>
        <c:axId val="1010923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09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Gli</a:t>
            </a:r>
            <a:r>
              <a:rPr lang="it-IT" baseline="0" dirty="0"/>
              <a:t> insegnanti incoraggiano mio figlio</a:t>
            </a:r>
            <a:endParaRPr lang="it-IT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Foglio1!$B$711:$G$711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16</c:v>
                </c:pt>
                <c:pt idx="3">
                  <c:v>20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AD-4723-A3E3-CB8642678188}"/>
            </c:ext>
          </c:extLst>
        </c:ser>
        <c:dLbls/>
        <c:gapWidth val="219"/>
        <c:overlap val="-27"/>
        <c:axId val="105491840"/>
        <c:axId val="105514112"/>
      </c:barChart>
      <c:catAx>
        <c:axId val="105491840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514112"/>
        <c:crosses val="autoZero"/>
        <c:auto val="1"/>
        <c:lblAlgn val="ctr"/>
        <c:lblOffset val="100"/>
      </c:catAx>
      <c:valAx>
        <c:axId val="1055141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49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Mio</a:t>
            </a:r>
            <a:r>
              <a:rPr lang="it-IT" baseline="0" dirty="0"/>
              <a:t> figlio si trova bene con gli insegnanti</a:t>
            </a:r>
            <a:endParaRPr lang="it-IT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Foglio1!$B$865:$I$865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17</c:v>
                </c:pt>
                <c:pt idx="3">
                  <c:v>22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DB-41CE-B6DA-C6DEB11431A0}"/>
            </c:ext>
          </c:extLst>
        </c:ser>
        <c:dLbls/>
        <c:gapWidth val="219"/>
        <c:overlap val="-27"/>
        <c:axId val="105615360"/>
        <c:axId val="105616896"/>
      </c:barChart>
      <c:catAx>
        <c:axId val="105615360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16896"/>
        <c:crosses val="autoZero"/>
        <c:auto val="1"/>
        <c:lblAlgn val="ctr"/>
        <c:lblOffset val="100"/>
      </c:catAx>
      <c:valAx>
        <c:axId val="105616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561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Gli</a:t>
            </a:r>
            <a:r>
              <a:rPr lang="it-IT" baseline="0" dirty="0"/>
              <a:t> insegnanti trascurano gli interessi e le attitudini di mio figlio</a:t>
            </a:r>
            <a:endParaRPr lang="it-IT" dirty="0"/>
          </a:p>
        </c:rich>
      </c:tx>
      <c:layout>
        <c:manualLayout>
          <c:xMode val="edge"/>
          <c:yMode val="edge"/>
          <c:x val="0.39038188976377958"/>
          <c:y val="4.6296296296296301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Foglio1!$B$733:$G$733</c:f>
              <c:numCache>
                <c:formatCode>General</c:formatCode>
                <c:ptCount val="6"/>
                <c:pt idx="0">
                  <c:v>17</c:v>
                </c:pt>
                <c:pt idx="1">
                  <c:v>9</c:v>
                </c:pt>
                <c:pt idx="2">
                  <c:v>7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13-4532-AC7C-B17CE91C347F}"/>
            </c:ext>
          </c:extLst>
        </c:ser>
        <c:dLbls/>
        <c:gapWidth val="219"/>
        <c:overlap val="-27"/>
        <c:axId val="111491712"/>
        <c:axId val="111518080"/>
      </c:barChart>
      <c:catAx>
        <c:axId val="111491712"/>
        <c:scaling>
          <c:orientation val="minMax"/>
        </c:scaling>
        <c:axPos val="b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1518080"/>
        <c:crosses val="autoZero"/>
        <c:auto val="1"/>
        <c:lblAlgn val="ctr"/>
        <c:lblOffset val="100"/>
      </c:catAx>
      <c:valAx>
        <c:axId val="1115180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149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553C-949F-42FA-9353-02BFB3D70406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40EB34E-170D-4587-84E7-F77DF9E09F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5675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553C-949F-42FA-9353-02BFB3D70406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B34E-170D-4587-84E7-F77DF9E09F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8008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553C-949F-42FA-9353-02BFB3D70406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B34E-170D-4587-84E7-F77DF9E09F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820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553C-949F-42FA-9353-02BFB3D70406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B34E-170D-4587-84E7-F77DF9E09F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1604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F0F553C-949F-42FA-9353-02BFB3D70406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40EB34E-170D-4587-84E7-F77DF9E09F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5901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553C-949F-42FA-9353-02BFB3D70406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B34E-170D-4587-84E7-F77DF9E09F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69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553C-949F-42FA-9353-02BFB3D70406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B34E-170D-4587-84E7-F77DF9E09F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393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553C-949F-42FA-9353-02BFB3D70406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B34E-170D-4587-84E7-F77DF9E09F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80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553C-949F-42FA-9353-02BFB3D70406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B34E-170D-4587-84E7-F77DF9E09F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53278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553C-949F-42FA-9353-02BFB3D70406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B34E-170D-4587-84E7-F77DF9E09F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8150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553C-949F-42FA-9353-02BFB3D70406}" type="datetimeFigureOut">
              <a:rPr lang="it-IT" smtClean="0"/>
              <a:pPr/>
              <a:t>24/01/18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EB34E-170D-4587-84E7-F77DF9E09F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3269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F0F553C-949F-42FA-9353-02BFB3D70406}" type="datetimeFigureOut">
              <a:rPr lang="it-IT" smtClean="0"/>
              <a:pPr/>
              <a:t>24/01/18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40EB34E-170D-4587-84E7-F77DF9E09F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620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558916A-B988-4613-9A91-B23C5D7E77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7200" b="1" dirty="0" smtClean="0">
                <a:solidFill>
                  <a:srgbClr val="FF0000"/>
                </a:solidFill>
              </a:rPr>
              <a:t>QUESTIONARIO </a:t>
            </a:r>
            <a:r>
              <a:rPr lang="it-IT" sz="7200" b="1" dirty="0" smtClean="0">
                <a:solidFill>
                  <a:srgbClr val="FF0000"/>
                </a:solidFill>
              </a:rPr>
              <a:t>GENITORI</a:t>
            </a:r>
            <a:br>
              <a:rPr lang="it-IT" sz="7200" b="1" dirty="0" smtClean="0">
                <a:solidFill>
                  <a:srgbClr val="FF0000"/>
                </a:solidFill>
              </a:rPr>
            </a:br>
            <a:r>
              <a:rPr lang="it-IT" sz="3600" b="1" dirty="0" smtClean="0">
                <a:solidFill>
                  <a:srgbClr val="0070C0"/>
                </a:solidFill>
              </a:rPr>
              <a:t>restituzione dati  </a:t>
            </a: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CAA931B0-D3D9-44A4-8445-D0B87060BA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b="1" dirty="0"/>
          </a:p>
          <a:p>
            <a:pPr algn="ctr"/>
            <a:r>
              <a:rPr lang="it-IT" sz="5400" b="1" dirty="0" smtClean="0">
                <a:solidFill>
                  <a:srgbClr val="0070C0"/>
                </a:solidFill>
              </a:rPr>
              <a:t>A.S. 2016-2017</a:t>
            </a:r>
            <a:endParaRPr lang="it-IT" sz="5400" dirty="0">
              <a:solidFill>
                <a:srgbClr val="0070C0"/>
              </a:solidFill>
            </a:endParaRPr>
          </a:p>
          <a:p>
            <a:endParaRPr lang="it-IT" sz="5400" dirty="0"/>
          </a:p>
        </p:txBody>
      </p:sp>
    </p:spTree>
    <p:extLst>
      <p:ext uri="{BB962C8B-B14F-4D97-AF65-F5344CB8AC3E}">
        <p14:creationId xmlns:p14="http://schemas.microsoft.com/office/powerpoint/2010/main" xmlns="" val="240618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D0024EF9-25CC-4D2D-B549-23092B90B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2021384"/>
              </p:ext>
            </p:extLst>
          </p:nvPr>
        </p:nvGraphicFramePr>
        <p:xfrm>
          <a:off x="575035" y="334032"/>
          <a:ext cx="11236752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7674">
                  <a:extLst>
                    <a:ext uri="{9D8B030D-6E8A-4147-A177-3AD203B41FA5}">
                      <a16:colId xmlns:a16="http://schemas.microsoft.com/office/drawing/2014/main" xmlns="" val="1354112345"/>
                    </a:ext>
                  </a:extLst>
                </a:gridCol>
                <a:gridCol w="1655751">
                  <a:extLst>
                    <a:ext uri="{9D8B030D-6E8A-4147-A177-3AD203B41FA5}">
                      <a16:colId xmlns:a16="http://schemas.microsoft.com/office/drawing/2014/main" xmlns="" val="3244642996"/>
                    </a:ext>
                  </a:extLst>
                </a:gridCol>
                <a:gridCol w="1634084">
                  <a:extLst>
                    <a:ext uri="{9D8B030D-6E8A-4147-A177-3AD203B41FA5}">
                      <a16:colId xmlns:a16="http://schemas.microsoft.com/office/drawing/2014/main" xmlns="" val="314213490"/>
                    </a:ext>
                  </a:extLst>
                </a:gridCol>
                <a:gridCol w="1333038">
                  <a:extLst>
                    <a:ext uri="{9D8B030D-6E8A-4147-A177-3AD203B41FA5}">
                      <a16:colId xmlns:a16="http://schemas.microsoft.com/office/drawing/2014/main" xmlns="" val="3656694074"/>
                    </a:ext>
                  </a:extLst>
                </a:gridCol>
                <a:gridCol w="1616979">
                  <a:extLst>
                    <a:ext uri="{9D8B030D-6E8A-4147-A177-3AD203B41FA5}">
                      <a16:colId xmlns:a16="http://schemas.microsoft.com/office/drawing/2014/main" xmlns="" val="1184407717"/>
                    </a:ext>
                  </a:extLst>
                </a:gridCol>
                <a:gridCol w="1629523">
                  <a:extLst>
                    <a:ext uri="{9D8B030D-6E8A-4147-A177-3AD203B41FA5}">
                      <a16:colId xmlns:a16="http://schemas.microsoft.com/office/drawing/2014/main" xmlns="" val="2330481959"/>
                    </a:ext>
                  </a:extLst>
                </a:gridCol>
                <a:gridCol w="1419703">
                  <a:extLst>
                    <a:ext uri="{9D8B030D-6E8A-4147-A177-3AD203B41FA5}">
                      <a16:colId xmlns:a16="http://schemas.microsoft.com/office/drawing/2014/main" xmlns="" val="33179619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Mancante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Altro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7400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6. I servizi di questa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scuola funzionano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bene (segreteria,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pulizie, ecc.)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19790860"/>
                  </a:ext>
                </a:extLst>
              </a:tr>
            </a:tbl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D3583CC0-5901-462B-89B0-2AF0ED0E9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0041486"/>
              </p:ext>
            </p:extLst>
          </p:nvPr>
        </p:nvGraphicFramePr>
        <p:xfrm>
          <a:off x="2450969" y="1481540"/>
          <a:ext cx="9166507" cy="189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BECBB492-89C0-4963-9183-0421F67AF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8478340"/>
              </p:ext>
            </p:extLst>
          </p:nvPr>
        </p:nvGraphicFramePr>
        <p:xfrm>
          <a:off x="499620" y="3498374"/>
          <a:ext cx="11117855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7065">
                  <a:extLst>
                    <a:ext uri="{9D8B030D-6E8A-4147-A177-3AD203B41FA5}">
                      <a16:colId xmlns:a16="http://schemas.microsoft.com/office/drawing/2014/main" xmlns="" val="1937324442"/>
                    </a:ext>
                  </a:extLst>
                </a:gridCol>
                <a:gridCol w="1638231">
                  <a:extLst>
                    <a:ext uri="{9D8B030D-6E8A-4147-A177-3AD203B41FA5}">
                      <a16:colId xmlns:a16="http://schemas.microsoft.com/office/drawing/2014/main" xmlns="" val="1449618468"/>
                    </a:ext>
                  </a:extLst>
                </a:gridCol>
                <a:gridCol w="1616794">
                  <a:extLst>
                    <a:ext uri="{9D8B030D-6E8A-4147-A177-3AD203B41FA5}">
                      <a16:colId xmlns:a16="http://schemas.microsoft.com/office/drawing/2014/main" xmlns="" val="2771274690"/>
                    </a:ext>
                  </a:extLst>
                </a:gridCol>
                <a:gridCol w="1318933">
                  <a:extLst>
                    <a:ext uri="{9D8B030D-6E8A-4147-A177-3AD203B41FA5}">
                      <a16:colId xmlns:a16="http://schemas.microsoft.com/office/drawing/2014/main" xmlns="" val="2978739026"/>
                    </a:ext>
                  </a:extLst>
                </a:gridCol>
                <a:gridCol w="1599870">
                  <a:extLst>
                    <a:ext uri="{9D8B030D-6E8A-4147-A177-3AD203B41FA5}">
                      <a16:colId xmlns:a16="http://schemas.microsoft.com/office/drawing/2014/main" xmlns="" val="4003941702"/>
                    </a:ext>
                  </a:extLst>
                </a:gridCol>
                <a:gridCol w="1612281">
                  <a:extLst>
                    <a:ext uri="{9D8B030D-6E8A-4147-A177-3AD203B41FA5}">
                      <a16:colId xmlns:a16="http://schemas.microsoft.com/office/drawing/2014/main" xmlns="" val="1811995349"/>
                    </a:ext>
                  </a:extLst>
                </a:gridCol>
                <a:gridCol w="1404681">
                  <a:extLst>
                    <a:ext uri="{9D8B030D-6E8A-4147-A177-3AD203B41FA5}">
                      <a16:colId xmlns:a16="http://schemas.microsoft.com/office/drawing/2014/main" xmlns="" val="21016990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Mancante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Altro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0158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7. Questa scuola è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organizzata bene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15178236"/>
                  </a:ext>
                </a:extLst>
              </a:tr>
            </a:tbl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F3E266C1-2D59-40B6-8371-9D3CDE2CD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13543292"/>
              </p:ext>
            </p:extLst>
          </p:nvPr>
        </p:nvGraphicFramePr>
        <p:xfrm>
          <a:off x="2290713" y="4292512"/>
          <a:ext cx="9230726" cy="256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7994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D7A43E68-30D4-4162-9616-356A26CD9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8389009"/>
              </p:ext>
            </p:extLst>
          </p:nvPr>
        </p:nvGraphicFramePr>
        <p:xfrm>
          <a:off x="499620" y="371738"/>
          <a:ext cx="11434713" cy="117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1987">
                  <a:extLst>
                    <a:ext uri="{9D8B030D-6E8A-4147-A177-3AD203B41FA5}">
                      <a16:colId xmlns:a16="http://schemas.microsoft.com/office/drawing/2014/main" xmlns="" val="3299846918"/>
                    </a:ext>
                  </a:extLst>
                </a:gridCol>
                <a:gridCol w="1684920">
                  <a:extLst>
                    <a:ext uri="{9D8B030D-6E8A-4147-A177-3AD203B41FA5}">
                      <a16:colId xmlns:a16="http://schemas.microsoft.com/office/drawing/2014/main" xmlns="" val="3232422414"/>
                    </a:ext>
                  </a:extLst>
                </a:gridCol>
                <a:gridCol w="1662872">
                  <a:extLst>
                    <a:ext uri="{9D8B030D-6E8A-4147-A177-3AD203B41FA5}">
                      <a16:colId xmlns:a16="http://schemas.microsoft.com/office/drawing/2014/main" xmlns="" val="433089533"/>
                    </a:ext>
                  </a:extLst>
                </a:gridCol>
                <a:gridCol w="1356523">
                  <a:extLst>
                    <a:ext uri="{9D8B030D-6E8A-4147-A177-3AD203B41FA5}">
                      <a16:colId xmlns:a16="http://schemas.microsoft.com/office/drawing/2014/main" xmlns="" val="1459585326"/>
                    </a:ext>
                  </a:extLst>
                </a:gridCol>
                <a:gridCol w="1645466">
                  <a:extLst>
                    <a:ext uri="{9D8B030D-6E8A-4147-A177-3AD203B41FA5}">
                      <a16:colId xmlns:a16="http://schemas.microsoft.com/office/drawing/2014/main" xmlns="" val="3468078035"/>
                    </a:ext>
                  </a:extLst>
                </a:gridCol>
                <a:gridCol w="1658230">
                  <a:extLst>
                    <a:ext uri="{9D8B030D-6E8A-4147-A177-3AD203B41FA5}">
                      <a16:colId xmlns:a16="http://schemas.microsoft.com/office/drawing/2014/main" xmlns="" val="3679827147"/>
                    </a:ext>
                  </a:extLst>
                </a:gridCol>
                <a:gridCol w="1444715">
                  <a:extLst>
                    <a:ext uri="{9D8B030D-6E8A-4147-A177-3AD203B41FA5}">
                      <a16:colId xmlns:a16="http://schemas.microsoft.com/office/drawing/2014/main" xmlns="" val="15311683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Mancante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Altro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4701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8. Mio figlio usa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spesso i computer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e altre attrezzature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tecnologiche 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scuola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50775442"/>
                  </a:ext>
                </a:extLst>
              </a:tr>
            </a:tbl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F78D2A82-B3CB-46D4-8DC9-51EE125312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99219662"/>
              </p:ext>
            </p:extLst>
          </p:nvPr>
        </p:nvGraphicFramePr>
        <p:xfrm>
          <a:off x="2479249" y="1545218"/>
          <a:ext cx="9455083" cy="1472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B2AF039C-3566-46AA-AE9B-C611BB231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068287"/>
              </p:ext>
            </p:extLst>
          </p:nvPr>
        </p:nvGraphicFramePr>
        <p:xfrm>
          <a:off x="593889" y="3017520"/>
          <a:ext cx="11227323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6039">
                  <a:extLst>
                    <a:ext uri="{9D8B030D-6E8A-4147-A177-3AD203B41FA5}">
                      <a16:colId xmlns:a16="http://schemas.microsoft.com/office/drawing/2014/main" xmlns="" val="3381051458"/>
                    </a:ext>
                  </a:extLst>
                </a:gridCol>
                <a:gridCol w="1654361">
                  <a:extLst>
                    <a:ext uri="{9D8B030D-6E8A-4147-A177-3AD203B41FA5}">
                      <a16:colId xmlns:a16="http://schemas.microsoft.com/office/drawing/2014/main" xmlns="" val="878446323"/>
                    </a:ext>
                  </a:extLst>
                </a:gridCol>
                <a:gridCol w="1632712">
                  <a:extLst>
                    <a:ext uri="{9D8B030D-6E8A-4147-A177-3AD203B41FA5}">
                      <a16:colId xmlns:a16="http://schemas.microsoft.com/office/drawing/2014/main" xmlns="" val="2010403967"/>
                    </a:ext>
                  </a:extLst>
                </a:gridCol>
                <a:gridCol w="1331920">
                  <a:extLst>
                    <a:ext uri="{9D8B030D-6E8A-4147-A177-3AD203B41FA5}">
                      <a16:colId xmlns:a16="http://schemas.microsoft.com/office/drawing/2014/main" xmlns="" val="3618166245"/>
                    </a:ext>
                  </a:extLst>
                </a:gridCol>
                <a:gridCol w="1615623">
                  <a:extLst>
                    <a:ext uri="{9D8B030D-6E8A-4147-A177-3AD203B41FA5}">
                      <a16:colId xmlns:a16="http://schemas.microsoft.com/office/drawing/2014/main" xmlns="" val="3115689395"/>
                    </a:ext>
                  </a:extLst>
                </a:gridCol>
                <a:gridCol w="1628156">
                  <a:extLst>
                    <a:ext uri="{9D8B030D-6E8A-4147-A177-3AD203B41FA5}">
                      <a16:colId xmlns:a16="http://schemas.microsoft.com/office/drawing/2014/main" xmlns="" val="3116717533"/>
                    </a:ext>
                  </a:extLst>
                </a:gridCol>
                <a:gridCol w="1418512">
                  <a:extLst>
                    <a:ext uri="{9D8B030D-6E8A-4147-A177-3AD203B41FA5}">
                      <a16:colId xmlns:a16="http://schemas.microsoft.com/office/drawing/2014/main" xmlns="" val="19569709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Mancante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Altro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60252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9. Questa scuola ha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laboratori 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ambienti ben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attrezzati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08353435"/>
                  </a:ext>
                </a:extLst>
              </a:tr>
            </a:tbl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3999E6FF-3CF4-48A4-A9D9-2E1A11718F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18677453"/>
              </p:ext>
            </p:extLst>
          </p:nvPr>
        </p:nvGraphicFramePr>
        <p:xfrm>
          <a:off x="2479248" y="4023360"/>
          <a:ext cx="922507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83780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9C37768E-5BF7-41D4-BC11-78350F59A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2121199"/>
              </p:ext>
            </p:extLst>
          </p:nvPr>
        </p:nvGraphicFramePr>
        <p:xfrm>
          <a:off x="857839" y="675164"/>
          <a:ext cx="10995070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8853">
                  <a:extLst>
                    <a:ext uri="{9D8B030D-6E8A-4147-A177-3AD203B41FA5}">
                      <a16:colId xmlns:a16="http://schemas.microsoft.com/office/drawing/2014/main" xmlns="" val="3064311739"/>
                    </a:ext>
                  </a:extLst>
                </a:gridCol>
                <a:gridCol w="1640980">
                  <a:extLst>
                    <a:ext uri="{9D8B030D-6E8A-4147-A177-3AD203B41FA5}">
                      <a16:colId xmlns:a16="http://schemas.microsoft.com/office/drawing/2014/main" xmlns="" val="3968734675"/>
                    </a:ext>
                  </a:extLst>
                </a:gridCol>
                <a:gridCol w="1619507">
                  <a:extLst>
                    <a:ext uri="{9D8B030D-6E8A-4147-A177-3AD203B41FA5}">
                      <a16:colId xmlns:a16="http://schemas.microsoft.com/office/drawing/2014/main" xmlns="" val="1314403380"/>
                    </a:ext>
                  </a:extLst>
                </a:gridCol>
                <a:gridCol w="1321148">
                  <a:extLst>
                    <a:ext uri="{9D8B030D-6E8A-4147-A177-3AD203B41FA5}">
                      <a16:colId xmlns:a16="http://schemas.microsoft.com/office/drawing/2014/main" xmlns="" val="2238593238"/>
                    </a:ext>
                  </a:extLst>
                </a:gridCol>
                <a:gridCol w="1602556">
                  <a:extLst>
                    <a:ext uri="{9D8B030D-6E8A-4147-A177-3AD203B41FA5}">
                      <a16:colId xmlns:a16="http://schemas.microsoft.com/office/drawing/2014/main" xmlns="" val="255725330"/>
                    </a:ext>
                  </a:extLst>
                </a:gridCol>
                <a:gridCol w="1614987">
                  <a:extLst>
                    <a:ext uri="{9D8B030D-6E8A-4147-A177-3AD203B41FA5}">
                      <a16:colId xmlns:a16="http://schemas.microsoft.com/office/drawing/2014/main" xmlns="" val="1712147510"/>
                    </a:ext>
                  </a:extLst>
                </a:gridCol>
                <a:gridCol w="1407039">
                  <a:extLst>
                    <a:ext uri="{9D8B030D-6E8A-4147-A177-3AD203B41FA5}">
                      <a16:colId xmlns:a16="http://schemas.microsoft.com/office/drawing/2014/main" xmlns="" val="32243401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Mancante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Altro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2387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10. Consiglierei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questa scuola a un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altro genitore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93388681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BF60A037-C976-473D-ACA4-5FE1FEE9A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0129" y="773435"/>
            <a:ext cx="1610175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53EA9D7D-A2DB-416A-BD00-E5AA415837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6258476"/>
              </p:ext>
            </p:extLst>
          </p:nvPr>
        </p:nvGraphicFramePr>
        <p:xfrm>
          <a:off x="2620652" y="1611635"/>
          <a:ext cx="910652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2846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9E42ACBF-D64C-4356-87BA-004BB55798E0}"/>
              </a:ext>
            </a:extLst>
          </p:cNvPr>
          <p:cNvSpPr/>
          <p:nvPr/>
        </p:nvSpPr>
        <p:spPr>
          <a:xfrm>
            <a:off x="486561" y="438136"/>
            <a:ext cx="10175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 è d’accordo con le seguenti affermazioni sulla scuola che frequenta suo figlio?</a:t>
            </a:r>
            <a:endParaRPr lang="it-IT" sz="2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DB7B372D-B799-41FE-B977-50D019959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5747988"/>
              </p:ext>
            </p:extLst>
          </p:nvPr>
        </p:nvGraphicFramePr>
        <p:xfrm>
          <a:off x="643604" y="948191"/>
          <a:ext cx="10161413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1284">
                  <a:extLst>
                    <a:ext uri="{9D8B030D-6E8A-4147-A177-3AD203B41FA5}">
                      <a16:colId xmlns:a16="http://schemas.microsoft.com/office/drawing/2014/main" xmlns="" val="1521700585"/>
                    </a:ext>
                  </a:extLst>
                </a:gridCol>
                <a:gridCol w="1497298">
                  <a:extLst>
                    <a:ext uri="{9D8B030D-6E8A-4147-A177-3AD203B41FA5}">
                      <a16:colId xmlns:a16="http://schemas.microsoft.com/office/drawing/2014/main" xmlns="" val="4088716772"/>
                    </a:ext>
                  </a:extLst>
                </a:gridCol>
                <a:gridCol w="1477705">
                  <a:extLst>
                    <a:ext uri="{9D8B030D-6E8A-4147-A177-3AD203B41FA5}">
                      <a16:colId xmlns:a16="http://schemas.microsoft.com/office/drawing/2014/main" xmlns="" val="1877963667"/>
                    </a:ext>
                  </a:extLst>
                </a:gridCol>
                <a:gridCol w="1205469">
                  <a:extLst>
                    <a:ext uri="{9D8B030D-6E8A-4147-A177-3AD203B41FA5}">
                      <a16:colId xmlns:a16="http://schemas.microsoft.com/office/drawing/2014/main" xmlns="" val="1047022557"/>
                    </a:ext>
                  </a:extLst>
                </a:gridCol>
                <a:gridCol w="1462237">
                  <a:extLst>
                    <a:ext uri="{9D8B030D-6E8A-4147-A177-3AD203B41FA5}">
                      <a16:colId xmlns:a16="http://schemas.microsoft.com/office/drawing/2014/main" xmlns="" val="3840550337"/>
                    </a:ext>
                  </a:extLst>
                </a:gridCol>
                <a:gridCol w="1473580">
                  <a:extLst>
                    <a:ext uri="{9D8B030D-6E8A-4147-A177-3AD203B41FA5}">
                      <a16:colId xmlns:a16="http://schemas.microsoft.com/office/drawing/2014/main" xmlns="" val="3726095487"/>
                    </a:ext>
                  </a:extLst>
                </a:gridCol>
                <a:gridCol w="1283840">
                  <a:extLst>
                    <a:ext uri="{9D8B030D-6E8A-4147-A177-3AD203B41FA5}">
                      <a16:colId xmlns:a16="http://schemas.microsoft.com/office/drawing/2014/main" xmlns="" val="27013217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Mancante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Altro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8233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1. Gli insegnanti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sono disponibili 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dialogo con 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genitori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18682897"/>
                  </a:ext>
                </a:extLst>
              </a:tr>
            </a:tbl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33893DC1-3B78-464F-9951-A5C4F153F8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45633403"/>
              </p:ext>
            </p:extLst>
          </p:nvPr>
        </p:nvGraphicFramePr>
        <p:xfrm>
          <a:off x="2300140" y="2057401"/>
          <a:ext cx="8436990" cy="166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14337BF4-B0E9-4F35-8A1C-1AD5A978DD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1083312"/>
              </p:ext>
            </p:extLst>
          </p:nvPr>
        </p:nvGraphicFramePr>
        <p:xfrm>
          <a:off x="735291" y="4471497"/>
          <a:ext cx="10127861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5468">
                  <a:extLst>
                    <a:ext uri="{9D8B030D-6E8A-4147-A177-3AD203B41FA5}">
                      <a16:colId xmlns:a16="http://schemas.microsoft.com/office/drawing/2014/main" xmlns="" val="2179198631"/>
                    </a:ext>
                  </a:extLst>
                </a:gridCol>
                <a:gridCol w="1492354">
                  <a:extLst>
                    <a:ext uri="{9D8B030D-6E8A-4147-A177-3AD203B41FA5}">
                      <a16:colId xmlns:a16="http://schemas.microsoft.com/office/drawing/2014/main" xmlns="" val="1919650569"/>
                    </a:ext>
                  </a:extLst>
                </a:gridCol>
                <a:gridCol w="1472826">
                  <a:extLst>
                    <a:ext uri="{9D8B030D-6E8A-4147-A177-3AD203B41FA5}">
                      <a16:colId xmlns:a16="http://schemas.microsoft.com/office/drawing/2014/main" xmlns="" val="396733663"/>
                    </a:ext>
                  </a:extLst>
                </a:gridCol>
                <a:gridCol w="1201489">
                  <a:extLst>
                    <a:ext uri="{9D8B030D-6E8A-4147-A177-3AD203B41FA5}">
                      <a16:colId xmlns:a16="http://schemas.microsoft.com/office/drawing/2014/main" xmlns="" val="2244240013"/>
                    </a:ext>
                  </a:extLst>
                </a:gridCol>
                <a:gridCol w="1457409">
                  <a:extLst>
                    <a:ext uri="{9D8B030D-6E8A-4147-A177-3AD203B41FA5}">
                      <a16:colId xmlns:a16="http://schemas.microsoft.com/office/drawing/2014/main" xmlns="" val="3053071624"/>
                    </a:ext>
                  </a:extLst>
                </a:gridCol>
                <a:gridCol w="1468714">
                  <a:extLst>
                    <a:ext uri="{9D8B030D-6E8A-4147-A177-3AD203B41FA5}">
                      <a16:colId xmlns:a16="http://schemas.microsoft.com/office/drawing/2014/main" xmlns="" val="4257540349"/>
                    </a:ext>
                  </a:extLst>
                </a:gridCol>
                <a:gridCol w="1279601">
                  <a:extLst>
                    <a:ext uri="{9D8B030D-6E8A-4147-A177-3AD203B41FA5}">
                      <a16:colId xmlns:a16="http://schemas.microsoft.com/office/drawing/2014/main" xmlns="" val="2211698202"/>
                    </a:ext>
                  </a:extLst>
                </a:gridCol>
              </a:tblGrid>
              <a:tr h="41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2. Gli insegnanti mi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informano dei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progressi scolastici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di mio figlio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11204554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857A2F16-8705-4F1C-BA2C-59696BDD7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3952903"/>
              </p:ext>
            </p:extLst>
          </p:nvPr>
        </p:nvGraphicFramePr>
        <p:xfrm>
          <a:off x="2477800" y="4136217"/>
          <a:ext cx="8385351" cy="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4664">
                  <a:extLst>
                    <a:ext uri="{9D8B030D-6E8A-4147-A177-3AD203B41FA5}">
                      <a16:colId xmlns:a16="http://schemas.microsoft.com/office/drawing/2014/main" xmlns="" val="3685885047"/>
                    </a:ext>
                  </a:extLst>
                </a:gridCol>
                <a:gridCol w="1475105">
                  <a:extLst>
                    <a:ext uri="{9D8B030D-6E8A-4147-A177-3AD203B41FA5}">
                      <a16:colId xmlns:a16="http://schemas.microsoft.com/office/drawing/2014/main" xmlns="" val="3370762209"/>
                    </a:ext>
                  </a:extLst>
                </a:gridCol>
                <a:gridCol w="1203348">
                  <a:extLst>
                    <a:ext uri="{9D8B030D-6E8A-4147-A177-3AD203B41FA5}">
                      <a16:colId xmlns:a16="http://schemas.microsoft.com/office/drawing/2014/main" xmlns="" val="1905737970"/>
                    </a:ext>
                  </a:extLst>
                </a:gridCol>
                <a:gridCol w="1459664">
                  <a:extLst>
                    <a:ext uri="{9D8B030D-6E8A-4147-A177-3AD203B41FA5}">
                      <a16:colId xmlns:a16="http://schemas.microsoft.com/office/drawing/2014/main" xmlns="" val="444109224"/>
                    </a:ext>
                  </a:extLst>
                </a:gridCol>
                <a:gridCol w="1470988">
                  <a:extLst>
                    <a:ext uri="{9D8B030D-6E8A-4147-A177-3AD203B41FA5}">
                      <a16:colId xmlns:a16="http://schemas.microsoft.com/office/drawing/2014/main" xmlns="" val="3181825525"/>
                    </a:ext>
                  </a:extLst>
                </a:gridCol>
                <a:gridCol w="1281582">
                  <a:extLst>
                    <a:ext uri="{9D8B030D-6E8A-4147-A177-3AD203B41FA5}">
                      <a16:colId xmlns:a16="http://schemas.microsoft.com/office/drawing/2014/main" xmlns="" val="27367350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Molto in disaccordo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Mancante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Altro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8385177"/>
                  </a:ext>
                </a:extLst>
              </a:tr>
            </a:tbl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xmlns="" id="{CD181EFD-F5EC-4C5A-B2AA-421CA8FA5A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2301484"/>
              </p:ext>
            </p:extLst>
          </p:nvPr>
        </p:nvGraphicFramePr>
        <p:xfrm>
          <a:off x="2477799" y="5218281"/>
          <a:ext cx="8385351" cy="1559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8541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EDD00A12-E5E8-42CC-A0F0-0935BAA0E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3745483"/>
              </p:ext>
            </p:extLst>
          </p:nvPr>
        </p:nvGraphicFramePr>
        <p:xfrm>
          <a:off x="568103" y="847453"/>
          <a:ext cx="9942783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3389">
                  <a:extLst>
                    <a:ext uri="{9D8B030D-6E8A-4147-A177-3AD203B41FA5}">
                      <a16:colId xmlns:a16="http://schemas.microsoft.com/office/drawing/2014/main" xmlns="" val="1650479986"/>
                    </a:ext>
                  </a:extLst>
                </a:gridCol>
                <a:gridCol w="1465082">
                  <a:extLst>
                    <a:ext uri="{9D8B030D-6E8A-4147-A177-3AD203B41FA5}">
                      <a16:colId xmlns:a16="http://schemas.microsoft.com/office/drawing/2014/main" xmlns="" val="1526785402"/>
                    </a:ext>
                  </a:extLst>
                </a:gridCol>
                <a:gridCol w="1445911">
                  <a:extLst>
                    <a:ext uri="{9D8B030D-6E8A-4147-A177-3AD203B41FA5}">
                      <a16:colId xmlns:a16="http://schemas.microsoft.com/office/drawing/2014/main" xmlns="" val="3544808158"/>
                    </a:ext>
                  </a:extLst>
                </a:gridCol>
                <a:gridCol w="1179533">
                  <a:extLst>
                    <a:ext uri="{9D8B030D-6E8A-4147-A177-3AD203B41FA5}">
                      <a16:colId xmlns:a16="http://schemas.microsoft.com/office/drawing/2014/main" xmlns="" val="1561167111"/>
                    </a:ext>
                  </a:extLst>
                </a:gridCol>
                <a:gridCol w="1430776">
                  <a:extLst>
                    <a:ext uri="{9D8B030D-6E8A-4147-A177-3AD203B41FA5}">
                      <a16:colId xmlns:a16="http://schemas.microsoft.com/office/drawing/2014/main" xmlns="" val="2577895445"/>
                    </a:ext>
                  </a:extLst>
                </a:gridCol>
                <a:gridCol w="1441875">
                  <a:extLst>
                    <a:ext uri="{9D8B030D-6E8A-4147-A177-3AD203B41FA5}">
                      <a16:colId xmlns:a16="http://schemas.microsoft.com/office/drawing/2014/main" xmlns="" val="274712720"/>
                    </a:ext>
                  </a:extLst>
                </a:gridCol>
                <a:gridCol w="1256217">
                  <a:extLst>
                    <a:ext uri="{9D8B030D-6E8A-4147-A177-3AD203B41FA5}">
                      <a16:colId xmlns:a16="http://schemas.microsoft.com/office/drawing/2014/main" xmlns="" val="24762788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3. Mio figlio sta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acquisendo un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buon metodo di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studio in questa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scuola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14730950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67B5FEDB-9B9F-4ADB-AF19-4E194CFCB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3635965"/>
              </p:ext>
            </p:extLst>
          </p:nvPr>
        </p:nvGraphicFramePr>
        <p:xfrm>
          <a:off x="2290712" y="512173"/>
          <a:ext cx="8220172" cy="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5221">
                  <a:extLst>
                    <a:ext uri="{9D8B030D-6E8A-4147-A177-3AD203B41FA5}">
                      <a16:colId xmlns:a16="http://schemas.microsoft.com/office/drawing/2014/main" xmlns="" val="2782611534"/>
                    </a:ext>
                  </a:extLst>
                </a:gridCol>
                <a:gridCol w="1446048">
                  <a:extLst>
                    <a:ext uri="{9D8B030D-6E8A-4147-A177-3AD203B41FA5}">
                      <a16:colId xmlns:a16="http://schemas.microsoft.com/office/drawing/2014/main" xmlns="" val="3098639390"/>
                    </a:ext>
                  </a:extLst>
                </a:gridCol>
                <a:gridCol w="1179644">
                  <a:extLst>
                    <a:ext uri="{9D8B030D-6E8A-4147-A177-3AD203B41FA5}">
                      <a16:colId xmlns:a16="http://schemas.microsoft.com/office/drawing/2014/main" xmlns="" val="1894920265"/>
                    </a:ext>
                  </a:extLst>
                </a:gridCol>
                <a:gridCol w="1430911">
                  <a:extLst>
                    <a:ext uri="{9D8B030D-6E8A-4147-A177-3AD203B41FA5}">
                      <a16:colId xmlns:a16="http://schemas.microsoft.com/office/drawing/2014/main" xmlns="" val="2670111877"/>
                    </a:ext>
                  </a:extLst>
                </a:gridCol>
                <a:gridCol w="1442012">
                  <a:extLst>
                    <a:ext uri="{9D8B030D-6E8A-4147-A177-3AD203B41FA5}">
                      <a16:colId xmlns:a16="http://schemas.microsoft.com/office/drawing/2014/main" xmlns="" val="2451402628"/>
                    </a:ext>
                  </a:extLst>
                </a:gridCol>
                <a:gridCol w="1256336">
                  <a:extLst>
                    <a:ext uri="{9D8B030D-6E8A-4147-A177-3AD203B41FA5}">
                      <a16:colId xmlns:a16="http://schemas.microsoft.com/office/drawing/2014/main" xmlns="" val="542126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Molto in disaccordo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Mancante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Altro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28470014"/>
                  </a:ext>
                </a:extLst>
              </a:tr>
            </a:tbl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03DB8E0B-EF1D-4DE7-8236-8EB50AC2F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86629785"/>
              </p:ext>
            </p:extLst>
          </p:nvPr>
        </p:nvGraphicFramePr>
        <p:xfrm>
          <a:off x="2290712" y="1853293"/>
          <a:ext cx="8220172" cy="1361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4ED743AF-8640-4BF1-83EB-44CFFBB52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3425938"/>
              </p:ext>
            </p:extLst>
          </p:nvPr>
        </p:nvGraphicFramePr>
        <p:xfrm>
          <a:off x="685296" y="3858541"/>
          <a:ext cx="9915787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710">
                  <a:extLst>
                    <a:ext uri="{9D8B030D-6E8A-4147-A177-3AD203B41FA5}">
                      <a16:colId xmlns:a16="http://schemas.microsoft.com/office/drawing/2014/main" xmlns="" val="2514654376"/>
                    </a:ext>
                  </a:extLst>
                </a:gridCol>
                <a:gridCol w="1461104">
                  <a:extLst>
                    <a:ext uri="{9D8B030D-6E8A-4147-A177-3AD203B41FA5}">
                      <a16:colId xmlns:a16="http://schemas.microsoft.com/office/drawing/2014/main" xmlns="" val="272640330"/>
                    </a:ext>
                  </a:extLst>
                </a:gridCol>
                <a:gridCol w="1441985">
                  <a:extLst>
                    <a:ext uri="{9D8B030D-6E8A-4147-A177-3AD203B41FA5}">
                      <a16:colId xmlns:a16="http://schemas.microsoft.com/office/drawing/2014/main" xmlns="" val="2306543962"/>
                    </a:ext>
                  </a:extLst>
                </a:gridCol>
                <a:gridCol w="1176330">
                  <a:extLst>
                    <a:ext uri="{9D8B030D-6E8A-4147-A177-3AD203B41FA5}">
                      <a16:colId xmlns:a16="http://schemas.microsoft.com/office/drawing/2014/main" xmlns="" val="2918222474"/>
                    </a:ext>
                  </a:extLst>
                </a:gridCol>
                <a:gridCol w="1426891">
                  <a:extLst>
                    <a:ext uri="{9D8B030D-6E8A-4147-A177-3AD203B41FA5}">
                      <a16:colId xmlns:a16="http://schemas.microsoft.com/office/drawing/2014/main" xmlns="" val="4225190555"/>
                    </a:ext>
                  </a:extLst>
                </a:gridCol>
                <a:gridCol w="1437960">
                  <a:extLst>
                    <a:ext uri="{9D8B030D-6E8A-4147-A177-3AD203B41FA5}">
                      <a16:colId xmlns:a16="http://schemas.microsoft.com/office/drawing/2014/main" xmlns="" val="3683215121"/>
                    </a:ext>
                  </a:extLst>
                </a:gridCol>
                <a:gridCol w="1252807">
                  <a:extLst>
                    <a:ext uri="{9D8B030D-6E8A-4147-A177-3AD203B41FA5}">
                      <a16:colId xmlns:a16="http://schemas.microsoft.com/office/drawing/2014/main" xmlns="" val="2853855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4.  Gli insegnanti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sono disponibili 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confrontarsi sul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comportamento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degli studenti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9734781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3C3CF570-1B30-49AA-9FD8-CD04B138C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5480143"/>
              </p:ext>
            </p:extLst>
          </p:nvPr>
        </p:nvGraphicFramePr>
        <p:xfrm>
          <a:off x="2416029" y="3523261"/>
          <a:ext cx="8185053" cy="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961">
                  <a:extLst>
                    <a:ext uri="{9D8B030D-6E8A-4147-A177-3AD203B41FA5}">
                      <a16:colId xmlns:a16="http://schemas.microsoft.com/office/drawing/2014/main" xmlns="" val="1020444329"/>
                    </a:ext>
                  </a:extLst>
                </a:gridCol>
                <a:gridCol w="1439870">
                  <a:extLst>
                    <a:ext uri="{9D8B030D-6E8A-4147-A177-3AD203B41FA5}">
                      <a16:colId xmlns:a16="http://schemas.microsoft.com/office/drawing/2014/main" xmlns="" val="1884704814"/>
                    </a:ext>
                  </a:extLst>
                </a:gridCol>
                <a:gridCol w="1174604">
                  <a:extLst>
                    <a:ext uri="{9D8B030D-6E8A-4147-A177-3AD203B41FA5}">
                      <a16:colId xmlns:a16="http://schemas.microsoft.com/office/drawing/2014/main" xmlns="" val="55541453"/>
                    </a:ext>
                  </a:extLst>
                </a:gridCol>
                <a:gridCol w="1424798">
                  <a:extLst>
                    <a:ext uri="{9D8B030D-6E8A-4147-A177-3AD203B41FA5}">
                      <a16:colId xmlns:a16="http://schemas.microsoft.com/office/drawing/2014/main" xmlns="" val="2343663381"/>
                    </a:ext>
                  </a:extLst>
                </a:gridCol>
                <a:gridCol w="1435851">
                  <a:extLst>
                    <a:ext uri="{9D8B030D-6E8A-4147-A177-3AD203B41FA5}">
                      <a16:colId xmlns:a16="http://schemas.microsoft.com/office/drawing/2014/main" xmlns="" val="374220464"/>
                    </a:ext>
                  </a:extLst>
                </a:gridCol>
                <a:gridCol w="1250969">
                  <a:extLst>
                    <a:ext uri="{9D8B030D-6E8A-4147-A177-3AD203B41FA5}">
                      <a16:colId xmlns:a16="http://schemas.microsoft.com/office/drawing/2014/main" xmlns="" val="416312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Mancante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Altro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6280951"/>
                  </a:ext>
                </a:extLst>
              </a:tr>
            </a:tbl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48242205-BFF3-4811-BCAE-BE9E7BF7D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0381432"/>
              </p:ext>
            </p:extLst>
          </p:nvPr>
        </p:nvGraphicFramePr>
        <p:xfrm>
          <a:off x="2416028" y="4800600"/>
          <a:ext cx="8185053" cy="173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948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74295EBB-9F82-441E-BDB5-613083579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4347291"/>
              </p:ext>
            </p:extLst>
          </p:nvPr>
        </p:nvGraphicFramePr>
        <p:xfrm>
          <a:off x="729842" y="889538"/>
          <a:ext cx="10360405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160">
                  <a:extLst>
                    <a:ext uri="{9D8B030D-6E8A-4147-A177-3AD203B41FA5}">
                      <a16:colId xmlns:a16="http://schemas.microsoft.com/office/drawing/2014/main" xmlns="" val="1850581659"/>
                    </a:ext>
                  </a:extLst>
                </a:gridCol>
                <a:gridCol w="1533146">
                  <a:extLst>
                    <a:ext uri="{9D8B030D-6E8A-4147-A177-3AD203B41FA5}">
                      <a16:colId xmlns:a16="http://schemas.microsoft.com/office/drawing/2014/main" xmlns="" val="666951250"/>
                    </a:ext>
                  </a:extLst>
                </a:gridCol>
                <a:gridCol w="1513084">
                  <a:extLst>
                    <a:ext uri="{9D8B030D-6E8A-4147-A177-3AD203B41FA5}">
                      <a16:colId xmlns:a16="http://schemas.microsoft.com/office/drawing/2014/main" xmlns="" val="2212188970"/>
                    </a:ext>
                  </a:extLst>
                </a:gridCol>
                <a:gridCol w="1234330">
                  <a:extLst>
                    <a:ext uri="{9D8B030D-6E8A-4147-A177-3AD203B41FA5}">
                      <a16:colId xmlns:a16="http://schemas.microsoft.com/office/drawing/2014/main" xmlns="" val="3398021028"/>
                    </a:ext>
                  </a:extLst>
                </a:gridCol>
                <a:gridCol w="1497246">
                  <a:extLst>
                    <a:ext uri="{9D8B030D-6E8A-4147-A177-3AD203B41FA5}">
                      <a16:colId xmlns:a16="http://schemas.microsoft.com/office/drawing/2014/main" xmlns="" val="2504094429"/>
                    </a:ext>
                  </a:extLst>
                </a:gridCol>
                <a:gridCol w="1508861">
                  <a:extLst>
                    <a:ext uri="{9D8B030D-6E8A-4147-A177-3AD203B41FA5}">
                      <a16:colId xmlns:a16="http://schemas.microsoft.com/office/drawing/2014/main" xmlns="" val="944959513"/>
                    </a:ext>
                  </a:extLst>
                </a:gridCol>
                <a:gridCol w="1314578">
                  <a:extLst>
                    <a:ext uri="{9D8B030D-6E8A-4147-A177-3AD203B41FA5}">
                      <a16:colId xmlns:a16="http://schemas.microsoft.com/office/drawing/2014/main" xmlns="" val="30488197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5. Gli insegnanti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aiutano mio figlio 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sviluppare buone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capacità relazionali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67796533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42652987-442D-4243-AB1E-9EC22F457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8723848"/>
              </p:ext>
            </p:extLst>
          </p:nvPr>
        </p:nvGraphicFramePr>
        <p:xfrm>
          <a:off x="2483142" y="554258"/>
          <a:ext cx="8607107" cy="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1963">
                  <a:extLst>
                    <a:ext uri="{9D8B030D-6E8A-4147-A177-3AD203B41FA5}">
                      <a16:colId xmlns:a16="http://schemas.microsoft.com/office/drawing/2014/main" xmlns="" val="3786555440"/>
                    </a:ext>
                  </a:extLst>
                </a:gridCol>
                <a:gridCol w="1501629">
                  <a:extLst>
                    <a:ext uri="{9D8B030D-6E8A-4147-A177-3AD203B41FA5}">
                      <a16:colId xmlns:a16="http://schemas.microsoft.com/office/drawing/2014/main" xmlns="" val="4001684148"/>
                    </a:ext>
                  </a:extLst>
                </a:gridCol>
                <a:gridCol w="1233182">
                  <a:extLst>
                    <a:ext uri="{9D8B030D-6E8A-4147-A177-3AD203B41FA5}">
                      <a16:colId xmlns:a16="http://schemas.microsoft.com/office/drawing/2014/main" xmlns="" val="265251988"/>
                    </a:ext>
                  </a:extLst>
                </a:gridCol>
                <a:gridCol w="1501629">
                  <a:extLst>
                    <a:ext uri="{9D8B030D-6E8A-4147-A177-3AD203B41FA5}">
                      <a16:colId xmlns:a16="http://schemas.microsoft.com/office/drawing/2014/main" xmlns="" val="3481666574"/>
                    </a:ext>
                  </a:extLst>
                </a:gridCol>
                <a:gridCol w="1493240">
                  <a:extLst>
                    <a:ext uri="{9D8B030D-6E8A-4147-A177-3AD203B41FA5}">
                      <a16:colId xmlns:a16="http://schemas.microsoft.com/office/drawing/2014/main" xmlns="" val="3033370101"/>
                    </a:ext>
                  </a:extLst>
                </a:gridCol>
                <a:gridCol w="1325464">
                  <a:extLst>
                    <a:ext uri="{9D8B030D-6E8A-4147-A177-3AD203B41FA5}">
                      <a16:colId xmlns:a16="http://schemas.microsoft.com/office/drawing/2014/main" xmlns="" val="18566925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Molto d'accordo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Mancante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Altro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60443922"/>
                  </a:ext>
                </a:extLst>
              </a:tr>
            </a:tbl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884EB734-D559-486F-AA6D-AF8028F286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6332531"/>
              </p:ext>
            </p:extLst>
          </p:nvPr>
        </p:nvGraphicFramePr>
        <p:xfrm>
          <a:off x="2403836" y="1828800"/>
          <a:ext cx="8686412" cy="136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xmlns="" id="{DB1B6B86-A927-4F9D-AD4D-6CE3B35FF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3480934"/>
              </p:ext>
            </p:extLst>
          </p:nvPr>
        </p:nvGraphicFramePr>
        <p:xfrm>
          <a:off x="2403836" y="3494712"/>
          <a:ext cx="9211293" cy="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1884">
                  <a:extLst>
                    <a:ext uri="{9D8B030D-6E8A-4147-A177-3AD203B41FA5}">
                      <a16:colId xmlns:a16="http://schemas.microsoft.com/office/drawing/2014/main" xmlns="" val="64822462"/>
                    </a:ext>
                  </a:extLst>
                </a:gridCol>
                <a:gridCol w="1620401">
                  <a:extLst>
                    <a:ext uri="{9D8B030D-6E8A-4147-A177-3AD203B41FA5}">
                      <a16:colId xmlns:a16="http://schemas.microsoft.com/office/drawing/2014/main" xmlns="" val="1069327461"/>
                    </a:ext>
                  </a:extLst>
                </a:gridCol>
                <a:gridCol w="1321876">
                  <a:extLst>
                    <a:ext uri="{9D8B030D-6E8A-4147-A177-3AD203B41FA5}">
                      <a16:colId xmlns:a16="http://schemas.microsoft.com/office/drawing/2014/main" xmlns="" val="1943947105"/>
                    </a:ext>
                  </a:extLst>
                </a:gridCol>
                <a:gridCol w="1603439">
                  <a:extLst>
                    <a:ext uri="{9D8B030D-6E8A-4147-A177-3AD203B41FA5}">
                      <a16:colId xmlns:a16="http://schemas.microsoft.com/office/drawing/2014/main" xmlns="" val="4244240492"/>
                    </a:ext>
                  </a:extLst>
                </a:gridCol>
                <a:gridCol w="1615878">
                  <a:extLst>
                    <a:ext uri="{9D8B030D-6E8A-4147-A177-3AD203B41FA5}">
                      <a16:colId xmlns:a16="http://schemas.microsoft.com/office/drawing/2014/main" xmlns="" val="260641245"/>
                    </a:ext>
                  </a:extLst>
                </a:gridCol>
                <a:gridCol w="1407815">
                  <a:extLst>
                    <a:ext uri="{9D8B030D-6E8A-4147-A177-3AD203B41FA5}">
                      <a16:colId xmlns:a16="http://schemas.microsoft.com/office/drawing/2014/main" xmlns="" val="41430217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Molto in disaccordo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Mancante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Altro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476678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xmlns="" id="{1C0DED81-5641-4336-B66C-2DBC26935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2525549"/>
              </p:ext>
            </p:extLst>
          </p:nvPr>
        </p:nvGraphicFramePr>
        <p:xfrm>
          <a:off x="470554" y="3811138"/>
          <a:ext cx="11144570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695">
                  <a:extLst>
                    <a:ext uri="{9D8B030D-6E8A-4147-A177-3AD203B41FA5}">
                      <a16:colId xmlns:a16="http://schemas.microsoft.com/office/drawing/2014/main" xmlns="" val="2407916631"/>
                    </a:ext>
                  </a:extLst>
                </a:gridCol>
                <a:gridCol w="1642167">
                  <a:extLst>
                    <a:ext uri="{9D8B030D-6E8A-4147-A177-3AD203B41FA5}">
                      <a16:colId xmlns:a16="http://schemas.microsoft.com/office/drawing/2014/main" xmlns="" val="3568464478"/>
                    </a:ext>
                  </a:extLst>
                </a:gridCol>
                <a:gridCol w="1620679">
                  <a:extLst>
                    <a:ext uri="{9D8B030D-6E8A-4147-A177-3AD203B41FA5}">
                      <a16:colId xmlns:a16="http://schemas.microsoft.com/office/drawing/2014/main" xmlns="" val="1014453603"/>
                    </a:ext>
                  </a:extLst>
                </a:gridCol>
                <a:gridCol w="1322103">
                  <a:extLst>
                    <a:ext uri="{9D8B030D-6E8A-4147-A177-3AD203B41FA5}">
                      <a16:colId xmlns:a16="http://schemas.microsoft.com/office/drawing/2014/main" xmlns="" val="1838348688"/>
                    </a:ext>
                  </a:extLst>
                </a:gridCol>
                <a:gridCol w="1603714">
                  <a:extLst>
                    <a:ext uri="{9D8B030D-6E8A-4147-A177-3AD203B41FA5}">
                      <a16:colId xmlns:a16="http://schemas.microsoft.com/office/drawing/2014/main" xmlns="" val="3473328661"/>
                    </a:ext>
                  </a:extLst>
                </a:gridCol>
                <a:gridCol w="1616155">
                  <a:extLst>
                    <a:ext uri="{9D8B030D-6E8A-4147-A177-3AD203B41FA5}">
                      <a16:colId xmlns:a16="http://schemas.microsoft.com/office/drawing/2014/main" xmlns="" val="186105132"/>
                    </a:ext>
                  </a:extLst>
                </a:gridCol>
                <a:gridCol w="1408057">
                  <a:extLst>
                    <a:ext uri="{9D8B030D-6E8A-4147-A177-3AD203B41FA5}">
                      <a16:colId xmlns:a16="http://schemas.microsoft.com/office/drawing/2014/main" xmlns="" val="25856997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6. Gli insegnanti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aiutano mio figlio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ad acquisire buone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capacità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matematiche 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scientifiche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2672522"/>
                  </a:ext>
                </a:extLst>
              </a:tr>
            </a:tbl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66C22B9E-F45F-4F3E-9F20-0ED60BB0CA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4844796"/>
              </p:ext>
            </p:extLst>
          </p:nvPr>
        </p:nvGraphicFramePr>
        <p:xfrm>
          <a:off x="2403836" y="4962661"/>
          <a:ext cx="9211287" cy="1786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2643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97A79690-BDDA-4591-A4C9-B4AAA4A28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3766104"/>
              </p:ext>
            </p:extLst>
          </p:nvPr>
        </p:nvGraphicFramePr>
        <p:xfrm>
          <a:off x="422117" y="1149058"/>
          <a:ext cx="10541255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7122">
                  <a:extLst>
                    <a:ext uri="{9D8B030D-6E8A-4147-A177-3AD203B41FA5}">
                      <a16:colId xmlns:a16="http://schemas.microsoft.com/office/drawing/2014/main" xmlns="" val="95911059"/>
                    </a:ext>
                  </a:extLst>
                </a:gridCol>
                <a:gridCol w="1223803">
                  <a:extLst>
                    <a:ext uri="{9D8B030D-6E8A-4147-A177-3AD203B41FA5}">
                      <a16:colId xmlns:a16="http://schemas.microsoft.com/office/drawing/2014/main" xmlns="" val="1600622282"/>
                    </a:ext>
                  </a:extLst>
                </a:gridCol>
                <a:gridCol w="1551964">
                  <a:extLst>
                    <a:ext uri="{9D8B030D-6E8A-4147-A177-3AD203B41FA5}">
                      <a16:colId xmlns:a16="http://schemas.microsoft.com/office/drawing/2014/main" xmlns="" val="3575990947"/>
                    </a:ext>
                  </a:extLst>
                </a:gridCol>
                <a:gridCol w="1333849">
                  <a:extLst>
                    <a:ext uri="{9D8B030D-6E8A-4147-A177-3AD203B41FA5}">
                      <a16:colId xmlns:a16="http://schemas.microsoft.com/office/drawing/2014/main" xmlns="" val="35385362"/>
                    </a:ext>
                  </a:extLst>
                </a:gridCol>
                <a:gridCol w="1560352">
                  <a:extLst>
                    <a:ext uri="{9D8B030D-6E8A-4147-A177-3AD203B41FA5}">
                      <a16:colId xmlns:a16="http://schemas.microsoft.com/office/drawing/2014/main" xmlns="" val="1674983207"/>
                    </a:ext>
                  </a:extLst>
                </a:gridCol>
                <a:gridCol w="1712334">
                  <a:extLst>
                    <a:ext uri="{9D8B030D-6E8A-4147-A177-3AD203B41FA5}">
                      <a16:colId xmlns:a16="http://schemas.microsoft.com/office/drawing/2014/main" xmlns="" val="2834105808"/>
                    </a:ext>
                  </a:extLst>
                </a:gridCol>
                <a:gridCol w="1331831">
                  <a:extLst>
                    <a:ext uri="{9D8B030D-6E8A-4147-A177-3AD203B41FA5}">
                      <a16:colId xmlns:a16="http://schemas.microsoft.com/office/drawing/2014/main" xmlns="" val="1027900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7. Mio figlio si trova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bene con i suoi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insegnanti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0157013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1939666D-B08D-416C-B79C-4E6886C4A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3042777"/>
              </p:ext>
            </p:extLst>
          </p:nvPr>
        </p:nvGraphicFramePr>
        <p:xfrm>
          <a:off x="2215299" y="741662"/>
          <a:ext cx="8748073" cy="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8007">
                  <a:extLst>
                    <a:ext uri="{9D8B030D-6E8A-4147-A177-3AD203B41FA5}">
                      <a16:colId xmlns:a16="http://schemas.microsoft.com/office/drawing/2014/main" xmlns="" val="3995098626"/>
                    </a:ext>
                  </a:extLst>
                </a:gridCol>
                <a:gridCol w="1609838">
                  <a:extLst>
                    <a:ext uri="{9D8B030D-6E8A-4147-A177-3AD203B41FA5}">
                      <a16:colId xmlns:a16="http://schemas.microsoft.com/office/drawing/2014/main" xmlns="" val="1329420159"/>
                    </a:ext>
                  </a:extLst>
                </a:gridCol>
                <a:gridCol w="1313259">
                  <a:extLst>
                    <a:ext uri="{9D8B030D-6E8A-4147-A177-3AD203B41FA5}">
                      <a16:colId xmlns:a16="http://schemas.microsoft.com/office/drawing/2014/main" xmlns="" val="3222976971"/>
                    </a:ext>
                  </a:extLst>
                </a:gridCol>
                <a:gridCol w="1592987">
                  <a:extLst>
                    <a:ext uri="{9D8B030D-6E8A-4147-A177-3AD203B41FA5}">
                      <a16:colId xmlns:a16="http://schemas.microsoft.com/office/drawing/2014/main" xmlns="" val="2995285860"/>
                    </a:ext>
                  </a:extLst>
                </a:gridCol>
                <a:gridCol w="1605344">
                  <a:extLst>
                    <a:ext uri="{9D8B030D-6E8A-4147-A177-3AD203B41FA5}">
                      <a16:colId xmlns:a16="http://schemas.microsoft.com/office/drawing/2014/main" xmlns="" val="2110646906"/>
                    </a:ext>
                  </a:extLst>
                </a:gridCol>
                <a:gridCol w="1398638">
                  <a:extLst>
                    <a:ext uri="{9D8B030D-6E8A-4147-A177-3AD203B41FA5}">
                      <a16:colId xmlns:a16="http://schemas.microsoft.com/office/drawing/2014/main" xmlns="" val="23151291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Molto d'accordo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Mancante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Altro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1247271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xmlns="" id="{BD61F52D-83C2-4EF6-A017-9BA790229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3797999"/>
              </p:ext>
            </p:extLst>
          </p:nvPr>
        </p:nvGraphicFramePr>
        <p:xfrm>
          <a:off x="422117" y="4139623"/>
          <a:ext cx="10616672" cy="50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0195">
                  <a:extLst>
                    <a:ext uri="{9D8B030D-6E8A-4147-A177-3AD203B41FA5}">
                      <a16:colId xmlns:a16="http://schemas.microsoft.com/office/drawing/2014/main" xmlns="" val="1477652279"/>
                    </a:ext>
                  </a:extLst>
                </a:gridCol>
                <a:gridCol w="1564380">
                  <a:extLst>
                    <a:ext uri="{9D8B030D-6E8A-4147-A177-3AD203B41FA5}">
                      <a16:colId xmlns:a16="http://schemas.microsoft.com/office/drawing/2014/main" xmlns="" val="838417075"/>
                    </a:ext>
                  </a:extLst>
                </a:gridCol>
                <a:gridCol w="1543910">
                  <a:extLst>
                    <a:ext uri="{9D8B030D-6E8A-4147-A177-3AD203B41FA5}">
                      <a16:colId xmlns:a16="http://schemas.microsoft.com/office/drawing/2014/main" xmlns="" val="427257791"/>
                    </a:ext>
                  </a:extLst>
                </a:gridCol>
                <a:gridCol w="1259477">
                  <a:extLst>
                    <a:ext uri="{9D8B030D-6E8A-4147-A177-3AD203B41FA5}">
                      <a16:colId xmlns:a16="http://schemas.microsoft.com/office/drawing/2014/main" xmlns="" val="3866680046"/>
                    </a:ext>
                  </a:extLst>
                </a:gridCol>
                <a:gridCol w="1527749">
                  <a:extLst>
                    <a:ext uri="{9D8B030D-6E8A-4147-A177-3AD203B41FA5}">
                      <a16:colId xmlns:a16="http://schemas.microsoft.com/office/drawing/2014/main" xmlns="" val="1162090927"/>
                    </a:ext>
                  </a:extLst>
                </a:gridCol>
                <a:gridCol w="1539601">
                  <a:extLst>
                    <a:ext uri="{9D8B030D-6E8A-4147-A177-3AD203B41FA5}">
                      <a16:colId xmlns:a16="http://schemas.microsoft.com/office/drawing/2014/main" xmlns="" val="765908178"/>
                    </a:ext>
                  </a:extLst>
                </a:gridCol>
                <a:gridCol w="1341360">
                  <a:extLst>
                    <a:ext uri="{9D8B030D-6E8A-4147-A177-3AD203B41FA5}">
                      <a16:colId xmlns:a16="http://schemas.microsoft.com/office/drawing/2014/main" xmlns="" val="20583624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8. Gli insegnanti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incoraggiano mio figlio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20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0024168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xmlns="" id="{77BC9380-D4D4-4094-8E13-9597EA087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919095"/>
              </p:ext>
            </p:extLst>
          </p:nvPr>
        </p:nvGraphicFramePr>
        <p:xfrm>
          <a:off x="2215299" y="3721545"/>
          <a:ext cx="8823490" cy="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761">
                  <a:extLst>
                    <a:ext uri="{9D8B030D-6E8A-4147-A177-3AD203B41FA5}">
                      <a16:colId xmlns:a16="http://schemas.microsoft.com/office/drawing/2014/main" xmlns="" val="3229146492"/>
                    </a:ext>
                  </a:extLst>
                </a:gridCol>
                <a:gridCol w="1552181">
                  <a:extLst>
                    <a:ext uri="{9D8B030D-6E8A-4147-A177-3AD203B41FA5}">
                      <a16:colId xmlns:a16="http://schemas.microsoft.com/office/drawing/2014/main" xmlns="" val="1948213055"/>
                    </a:ext>
                  </a:extLst>
                </a:gridCol>
                <a:gridCol w="1266224">
                  <a:extLst>
                    <a:ext uri="{9D8B030D-6E8A-4147-A177-3AD203B41FA5}">
                      <a16:colId xmlns:a16="http://schemas.microsoft.com/office/drawing/2014/main" xmlns="" val="2702003555"/>
                    </a:ext>
                  </a:extLst>
                </a:gridCol>
                <a:gridCol w="1535933">
                  <a:extLst>
                    <a:ext uri="{9D8B030D-6E8A-4147-A177-3AD203B41FA5}">
                      <a16:colId xmlns:a16="http://schemas.microsoft.com/office/drawing/2014/main" xmlns="" val="180063552"/>
                    </a:ext>
                  </a:extLst>
                </a:gridCol>
                <a:gridCol w="1547847">
                  <a:extLst>
                    <a:ext uri="{9D8B030D-6E8A-4147-A177-3AD203B41FA5}">
                      <a16:colId xmlns:a16="http://schemas.microsoft.com/office/drawing/2014/main" xmlns="" val="526961428"/>
                    </a:ext>
                  </a:extLst>
                </a:gridCol>
                <a:gridCol w="1348544">
                  <a:extLst>
                    <a:ext uri="{9D8B030D-6E8A-4147-A177-3AD203B41FA5}">
                      <a16:colId xmlns:a16="http://schemas.microsoft.com/office/drawing/2014/main" xmlns="" val="27859859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D'accordo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Mancante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Altro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5312533"/>
                  </a:ext>
                </a:extLst>
              </a:tr>
            </a:tbl>
          </a:graphicData>
        </a:graphic>
      </p:graphicFrame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xmlns="" id="{17BC2A1C-96D1-4E15-A03D-C8B753D92C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9965254"/>
              </p:ext>
            </p:extLst>
          </p:nvPr>
        </p:nvGraphicFramePr>
        <p:xfrm>
          <a:off x="2215299" y="4642543"/>
          <a:ext cx="8823490" cy="205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xmlns="" id="{52743292-CE87-49A2-BB28-71AA698997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76712254"/>
              </p:ext>
            </p:extLst>
          </p:nvPr>
        </p:nvGraphicFramePr>
        <p:xfrm>
          <a:off x="2215299" y="1724094"/>
          <a:ext cx="8634953" cy="163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05383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6475A6BB-B29C-47C9-802B-0805E6F8C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591174"/>
              </p:ext>
            </p:extLst>
          </p:nvPr>
        </p:nvGraphicFramePr>
        <p:xfrm>
          <a:off x="131876" y="855282"/>
          <a:ext cx="10245304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5825">
                  <a:extLst>
                    <a:ext uri="{9D8B030D-6E8A-4147-A177-3AD203B41FA5}">
                      <a16:colId xmlns:a16="http://schemas.microsoft.com/office/drawing/2014/main" xmlns="" val="2688731870"/>
                    </a:ext>
                  </a:extLst>
                </a:gridCol>
                <a:gridCol w="1509659">
                  <a:extLst>
                    <a:ext uri="{9D8B030D-6E8A-4147-A177-3AD203B41FA5}">
                      <a16:colId xmlns:a16="http://schemas.microsoft.com/office/drawing/2014/main" xmlns="" val="1397497840"/>
                    </a:ext>
                  </a:extLst>
                </a:gridCol>
                <a:gridCol w="1489905">
                  <a:extLst>
                    <a:ext uri="{9D8B030D-6E8A-4147-A177-3AD203B41FA5}">
                      <a16:colId xmlns:a16="http://schemas.microsoft.com/office/drawing/2014/main" xmlns="" val="1859485057"/>
                    </a:ext>
                  </a:extLst>
                </a:gridCol>
                <a:gridCol w="1215421">
                  <a:extLst>
                    <a:ext uri="{9D8B030D-6E8A-4147-A177-3AD203B41FA5}">
                      <a16:colId xmlns:a16="http://schemas.microsoft.com/office/drawing/2014/main" xmlns="" val="3080620176"/>
                    </a:ext>
                  </a:extLst>
                </a:gridCol>
                <a:gridCol w="1474309">
                  <a:extLst>
                    <a:ext uri="{9D8B030D-6E8A-4147-A177-3AD203B41FA5}">
                      <a16:colId xmlns:a16="http://schemas.microsoft.com/office/drawing/2014/main" xmlns="" val="3736230463"/>
                    </a:ext>
                  </a:extLst>
                </a:gridCol>
                <a:gridCol w="1485746">
                  <a:extLst>
                    <a:ext uri="{9D8B030D-6E8A-4147-A177-3AD203B41FA5}">
                      <a16:colId xmlns:a16="http://schemas.microsoft.com/office/drawing/2014/main" xmlns="" val="707284018"/>
                    </a:ext>
                  </a:extLst>
                </a:gridCol>
                <a:gridCol w="1294439">
                  <a:extLst>
                    <a:ext uri="{9D8B030D-6E8A-4147-A177-3AD203B41FA5}">
                      <a16:colId xmlns:a16="http://schemas.microsoft.com/office/drawing/2014/main" xmlns="" val="23464410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9. Gli insegnanti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trascurano gli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interessi e 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attitudini di mio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figlio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9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7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1419441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F0CE390E-FDB0-481B-9F39-F8F56C89F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6081762"/>
              </p:ext>
            </p:extLst>
          </p:nvPr>
        </p:nvGraphicFramePr>
        <p:xfrm>
          <a:off x="131876" y="520002"/>
          <a:ext cx="10245304" cy="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5825">
                  <a:extLst>
                    <a:ext uri="{9D8B030D-6E8A-4147-A177-3AD203B41FA5}">
                      <a16:colId xmlns:a16="http://schemas.microsoft.com/office/drawing/2014/main" xmlns="" val="2684826183"/>
                    </a:ext>
                  </a:extLst>
                </a:gridCol>
                <a:gridCol w="1509659">
                  <a:extLst>
                    <a:ext uri="{9D8B030D-6E8A-4147-A177-3AD203B41FA5}">
                      <a16:colId xmlns:a16="http://schemas.microsoft.com/office/drawing/2014/main" xmlns="" val="3307735231"/>
                    </a:ext>
                  </a:extLst>
                </a:gridCol>
                <a:gridCol w="1489905">
                  <a:extLst>
                    <a:ext uri="{9D8B030D-6E8A-4147-A177-3AD203B41FA5}">
                      <a16:colId xmlns:a16="http://schemas.microsoft.com/office/drawing/2014/main" xmlns="" val="2058043452"/>
                    </a:ext>
                  </a:extLst>
                </a:gridCol>
                <a:gridCol w="1215421">
                  <a:extLst>
                    <a:ext uri="{9D8B030D-6E8A-4147-A177-3AD203B41FA5}">
                      <a16:colId xmlns:a16="http://schemas.microsoft.com/office/drawing/2014/main" xmlns="" val="652469855"/>
                    </a:ext>
                  </a:extLst>
                </a:gridCol>
                <a:gridCol w="1474309">
                  <a:extLst>
                    <a:ext uri="{9D8B030D-6E8A-4147-A177-3AD203B41FA5}">
                      <a16:colId xmlns:a16="http://schemas.microsoft.com/office/drawing/2014/main" xmlns="" val="866896160"/>
                    </a:ext>
                  </a:extLst>
                </a:gridCol>
                <a:gridCol w="1485745">
                  <a:extLst>
                    <a:ext uri="{9D8B030D-6E8A-4147-A177-3AD203B41FA5}">
                      <a16:colId xmlns:a16="http://schemas.microsoft.com/office/drawing/2014/main" xmlns="" val="159574504"/>
                    </a:ext>
                  </a:extLst>
                </a:gridCol>
                <a:gridCol w="1294440">
                  <a:extLst>
                    <a:ext uri="{9D8B030D-6E8A-4147-A177-3AD203B41FA5}">
                      <a16:colId xmlns:a16="http://schemas.microsoft.com/office/drawing/2014/main" xmlns="" val="17087941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Molto in disaccordo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In disaccordo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D'accordo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Molto d'accordo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Mancante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Altro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7019640"/>
                  </a:ext>
                </a:extLst>
              </a:tr>
            </a:tbl>
          </a:graphicData>
        </a:graphic>
      </p:graphicFrame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5B35396D-6A29-4764-9619-6D7F735235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38043244"/>
              </p:ext>
            </p:extLst>
          </p:nvPr>
        </p:nvGraphicFramePr>
        <p:xfrm>
          <a:off x="1847654" y="1693482"/>
          <a:ext cx="8361575" cy="159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48D9694D-0B89-40D4-A438-455C70F32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9387747"/>
              </p:ext>
            </p:extLst>
          </p:nvPr>
        </p:nvGraphicFramePr>
        <p:xfrm>
          <a:off x="254524" y="3687701"/>
          <a:ext cx="10245304" cy="838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5825">
                  <a:extLst>
                    <a:ext uri="{9D8B030D-6E8A-4147-A177-3AD203B41FA5}">
                      <a16:colId xmlns:a16="http://schemas.microsoft.com/office/drawing/2014/main" xmlns="" val="2695876116"/>
                    </a:ext>
                  </a:extLst>
                </a:gridCol>
                <a:gridCol w="1509659">
                  <a:extLst>
                    <a:ext uri="{9D8B030D-6E8A-4147-A177-3AD203B41FA5}">
                      <a16:colId xmlns:a16="http://schemas.microsoft.com/office/drawing/2014/main" xmlns="" val="3289160803"/>
                    </a:ext>
                  </a:extLst>
                </a:gridCol>
                <a:gridCol w="1489905">
                  <a:extLst>
                    <a:ext uri="{9D8B030D-6E8A-4147-A177-3AD203B41FA5}">
                      <a16:colId xmlns:a16="http://schemas.microsoft.com/office/drawing/2014/main" xmlns="" val="3055413939"/>
                    </a:ext>
                  </a:extLst>
                </a:gridCol>
                <a:gridCol w="1215421">
                  <a:extLst>
                    <a:ext uri="{9D8B030D-6E8A-4147-A177-3AD203B41FA5}">
                      <a16:colId xmlns:a16="http://schemas.microsoft.com/office/drawing/2014/main" xmlns="" val="677858080"/>
                    </a:ext>
                  </a:extLst>
                </a:gridCol>
                <a:gridCol w="1474309">
                  <a:extLst>
                    <a:ext uri="{9D8B030D-6E8A-4147-A177-3AD203B41FA5}">
                      <a16:colId xmlns:a16="http://schemas.microsoft.com/office/drawing/2014/main" xmlns="" val="3901949794"/>
                    </a:ext>
                  </a:extLst>
                </a:gridCol>
                <a:gridCol w="1485746">
                  <a:extLst>
                    <a:ext uri="{9D8B030D-6E8A-4147-A177-3AD203B41FA5}">
                      <a16:colId xmlns:a16="http://schemas.microsoft.com/office/drawing/2014/main" xmlns="" val="4195831350"/>
                    </a:ext>
                  </a:extLst>
                </a:gridCol>
                <a:gridCol w="1294439">
                  <a:extLst>
                    <a:ext uri="{9D8B030D-6E8A-4147-A177-3AD203B41FA5}">
                      <a16:colId xmlns:a16="http://schemas.microsoft.com/office/drawing/2014/main" xmlns="" val="53446072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10. Gli insegnanti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aiutano mio figlio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ad acquisire buone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capacità di lettura 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scrittura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15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89156266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018B3885-5637-42BD-A978-A66588863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6661198"/>
              </p:ext>
            </p:extLst>
          </p:nvPr>
        </p:nvGraphicFramePr>
        <p:xfrm>
          <a:off x="254524" y="3352421"/>
          <a:ext cx="10245304" cy="335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5825">
                  <a:extLst>
                    <a:ext uri="{9D8B030D-6E8A-4147-A177-3AD203B41FA5}">
                      <a16:colId xmlns:a16="http://schemas.microsoft.com/office/drawing/2014/main" xmlns="" val="2908278668"/>
                    </a:ext>
                  </a:extLst>
                </a:gridCol>
                <a:gridCol w="1509659">
                  <a:extLst>
                    <a:ext uri="{9D8B030D-6E8A-4147-A177-3AD203B41FA5}">
                      <a16:colId xmlns:a16="http://schemas.microsoft.com/office/drawing/2014/main" xmlns="" val="2690626386"/>
                    </a:ext>
                  </a:extLst>
                </a:gridCol>
                <a:gridCol w="1489905">
                  <a:extLst>
                    <a:ext uri="{9D8B030D-6E8A-4147-A177-3AD203B41FA5}">
                      <a16:colId xmlns:a16="http://schemas.microsoft.com/office/drawing/2014/main" xmlns="" val="1769650847"/>
                    </a:ext>
                  </a:extLst>
                </a:gridCol>
                <a:gridCol w="1215421">
                  <a:extLst>
                    <a:ext uri="{9D8B030D-6E8A-4147-A177-3AD203B41FA5}">
                      <a16:colId xmlns:a16="http://schemas.microsoft.com/office/drawing/2014/main" xmlns="" val="218203003"/>
                    </a:ext>
                  </a:extLst>
                </a:gridCol>
                <a:gridCol w="1474309">
                  <a:extLst>
                    <a:ext uri="{9D8B030D-6E8A-4147-A177-3AD203B41FA5}">
                      <a16:colId xmlns:a16="http://schemas.microsoft.com/office/drawing/2014/main" xmlns="" val="948052116"/>
                    </a:ext>
                  </a:extLst>
                </a:gridCol>
                <a:gridCol w="1485745">
                  <a:extLst>
                    <a:ext uri="{9D8B030D-6E8A-4147-A177-3AD203B41FA5}">
                      <a16:colId xmlns:a16="http://schemas.microsoft.com/office/drawing/2014/main" xmlns="" val="3212298327"/>
                    </a:ext>
                  </a:extLst>
                </a:gridCol>
                <a:gridCol w="1294440">
                  <a:extLst>
                    <a:ext uri="{9D8B030D-6E8A-4147-A177-3AD203B41FA5}">
                      <a16:colId xmlns:a16="http://schemas.microsoft.com/office/drawing/2014/main" xmlns="" val="9992177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Molto in disaccordo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In disaccordo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D'accordo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Molto d'accordo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Mancante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Altro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87140417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A4FA5246-DD2E-4E85-A1C9-2A816E7231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5101965"/>
              </p:ext>
            </p:extLst>
          </p:nvPr>
        </p:nvGraphicFramePr>
        <p:xfrm>
          <a:off x="1998482" y="4602637"/>
          <a:ext cx="8501346" cy="2014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15880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1975A82C-D566-4E2C-BD7B-746CE0C293D9}"/>
              </a:ext>
            </a:extLst>
          </p:cNvPr>
          <p:cNvSpPr/>
          <p:nvPr/>
        </p:nvSpPr>
        <p:spPr>
          <a:xfrm>
            <a:off x="3234363" y="510561"/>
            <a:ext cx="593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it-IT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Percezione dell'organizzazione e funzionamento della scuola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F52AB2D0-D146-457F-8744-667151B0E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4660220"/>
              </p:ext>
            </p:extLst>
          </p:nvPr>
        </p:nvGraphicFramePr>
        <p:xfrm>
          <a:off x="478172" y="1048310"/>
          <a:ext cx="11232856" cy="1006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9697">
                  <a:extLst>
                    <a:ext uri="{9D8B030D-6E8A-4147-A177-3AD203B41FA5}">
                      <a16:colId xmlns:a16="http://schemas.microsoft.com/office/drawing/2014/main" xmlns="" val="4042649960"/>
                    </a:ext>
                  </a:extLst>
                </a:gridCol>
                <a:gridCol w="1545074">
                  <a:extLst>
                    <a:ext uri="{9D8B030D-6E8A-4147-A177-3AD203B41FA5}">
                      <a16:colId xmlns:a16="http://schemas.microsoft.com/office/drawing/2014/main" xmlns="" val="3261260952"/>
                    </a:ext>
                  </a:extLst>
                </a:gridCol>
                <a:gridCol w="277025">
                  <a:extLst>
                    <a:ext uri="{9D8B030D-6E8A-4147-A177-3AD203B41FA5}">
                      <a16:colId xmlns:a16="http://schemas.microsoft.com/office/drawing/2014/main" xmlns="" val="1933597758"/>
                    </a:ext>
                  </a:extLst>
                </a:gridCol>
                <a:gridCol w="1607910">
                  <a:extLst>
                    <a:ext uri="{9D8B030D-6E8A-4147-A177-3AD203B41FA5}">
                      <a16:colId xmlns:a16="http://schemas.microsoft.com/office/drawing/2014/main" xmlns="" val="1636846258"/>
                    </a:ext>
                  </a:extLst>
                </a:gridCol>
                <a:gridCol w="1311686">
                  <a:extLst>
                    <a:ext uri="{9D8B030D-6E8A-4147-A177-3AD203B41FA5}">
                      <a16:colId xmlns:a16="http://schemas.microsoft.com/office/drawing/2014/main" xmlns="" val="2201623043"/>
                    </a:ext>
                  </a:extLst>
                </a:gridCol>
                <a:gridCol w="1591080">
                  <a:extLst>
                    <a:ext uri="{9D8B030D-6E8A-4147-A177-3AD203B41FA5}">
                      <a16:colId xmlns:a16="http://schemas.microsoft.com/office/drawing/2014/main" xmlns="" val="1922932324"/>
                    </a:ext>
                  </a:extLst>
                </a:gridCol>
                <a:gridCol w="1603421">
                  <a:extLst>
                    <a:ext uri="{9D8B030D-6E8A-4147-A177-3AD203B41FA5}">
                      <a16:colId xmlns:a16="http://schemas.microsoft.com/office/drawing/2014/main" xmlns="" val="1774781618"/>
                    </a:ext>
                  </a:extLst>
                </a:gridCol>
                <a:gridCol w="1396963">
                  <a:extLst>
                    <a:ext uri="{9D8B030D-6E8A-4147-A177-3AD203B41FA5}">
                      <a16:colId xmlns:a16="http://schemas.microsoft.com/office/drawing/2014/main" xmlns="" val="8650009"/>
                    </a:ext>
                  </a:extLst>
                </a:gridCol>
              </a:tblGrid>
              <a:tr h="3355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Molto in disaccordo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D'accordo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Mancante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Altro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11015411"/>
                  </a:ext>
                </a:extLst>
              </a:tr>
              <a:tr h="6710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1. Le comunicazioni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della scuola (orari,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regole, avvisi ecc.)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sono chiare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19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53868785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9067E2A0-7541-43A6-947D-F9CCF07AA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7643301"/>
              </p:ext>
            </p:extLst>
          </p:nvPr>
        </p:nvGraphicFramePr>
        <p:xfrm>
          <a:off x="604006" y="3582971"/>
          <a:ext cx="11107021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187">
                  <a:extLst>
                    <a:ext uri="{9D8B030D-6E8A-4147-A177-3AD203B41FA5}">
                      <a16:colId xmlns:a16="http://schemas.microsoft.com/office/drawing/2014/main" xmlns="" val="3381225915"/>
                    </a:ext>
                  </a:extLst>
                </a:gridCol>
                <a:gridCol w="1636634">
                  <a:extLst>
                    <a:ext uri="{9D8B030D-6E8A-4147-A177-3AD203B41FA5}">
                      <a16:colId xmlns:a16="http://schemas.microsoft.com/office/drawing/2014/main" xmlns="" val="4240782629"/>
                    </a:ext>
                  </a:extLst>
                </a:gridCol>
                <a:gridCol w="1615219">
                  <a:extLst>
                    <a:ext uri="{9D8B030D-6E8A-4147-A177-3AD203B41FA5}">
                      <a16:colId xmlns:a16="http://schemas.microsoft.com/office/drawing/2014/main" xmlns="" val="1794372355"/>
                    </a:ext>
                  </a:extLst>
                </a:gridCol>
                <a:gridCol w="1317649">
                  <a:extLst>
                    <a:ext uri="{9D8B030D-6E8A-4147-A177-3AD203B41FA5}">
                      <a16:colId xmlns:a16="http://schemas.microsoft.com/office/drawing/2014/main" xmlns="" val="3166484915"/>
                    </a:ext>
                  </a:extLst>
                </a:gridCol>
                <a:gridCol w="1598311">
                  <a:extLst>
                    <a:ext uri="{9D8B030D-6E8A-4147-A177-3AD203B41FA5}">
                      <a16:colId xmlns:a16="http://schemas.microsoft.com/office/drawing/2014/main" xmlns="" val="2319198835"/>
                    </a:ext>
                  </a:extLst>
                </a:gridCol>
                <a:gridCol w="1610709">
                  <a:extLst>
                    <a:ext uri="{9D8B030D-6E8A-4147-A177-3AD203B41FA5}">
                      <a16:colId xmlns:a16="http://schemas.microsoft.com/office/drawing/2014/main" xmlns="" val="313664718"/>
                    </a:ext>
                  </a:extLst>
                </a:gridCol>
                <a:gridCol w="1403312">
                  <a:extLst>
                    <a:ext uri="{9D8B030D-6E8A-4147-A177-3AD203B41FA5}">
                      <a16:colId xmlns:a16="http://schemas.microsoft.com/office/drawing/2014/main" xmlns="" val="24208354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Molto in disaccordo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In disaccordo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Mancante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Altro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17847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2. La scuola mi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informa sulle attività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e i progetti per gli studenti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18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21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3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72386199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0380469D-888C-4BF1-AD3B-DBA56212D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982871"/>
              </p:ext>
            </p:extLst>
          </p:nvPr>
        </p:nvGraphicFramePr>
        <p:xfrm>
          <a:off x="2488676" y="4703975"/>
          <a:ext cx="9222350" cy="179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xmlns="" id="{8EE96050-B83A-4965-A522-8385113D3A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84733909"/>
              </p:ext>
            </p:extLst>
          </p:nvPr>
        </p:nvGraphicFramePr>
        <p:xfrm>
          <a:off x="2413262" y="2057400"/>
          <a:ext cx="9297764" cy="152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05782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0C4C59C0-9EB8-476C-BA62-C48D42FC3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0026692"/>
              </p:ext>
            </p:extLst>
          </p:nvPr>
        </p:nvGraphicFramePr>
        <p:xfrm>
          <a:off x="636472" y="505541"/>
          <a:ext cx="10656368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7074">
                  <a:extLst>
                    <a:ext uri="{9D8B030D-6E8A-4147-A177-3AD203B41FA5}">
                      <a16:colId xmlns:a16="http://schemas.microsoft.com/office/drawing/2014/main" xmlns="" val="740876156"/>
                    </a:ext>
                  </a:extLst>
                </a:gridCol>
                <a:gridCol w="1570230">
                  <a:extLst>
                    <a:ext uri="{9D8B030D-6E8A-4147-A177-3AD203B41FA5}">
                      <a16:colId xmlns:a16="http://schemas.microsoft.com/office/drawing/2014/main" xmlns="" val="1414887504"/>
                    </a:ext>
                  </a:extLst>
                </a:gridCol>
                <a:gridCol w="1549683">
                  <a:extLst>
                    <a:ext uri="{9D8B030D-6E8A-4147-A177-3AD203B41FA5}">
                      <a16:colId xmlns:a16="http://schemas.microsoft.com/office/drawing/2014/main" xmlns="" val="1520394779"/>
                    </a:ext>
                  </a:extLst>
                </a:gridCol>
                <a:gridCol w="1264187">
                  <a:extLst>
                    <a:ext uri="{9D8B030D-6E8A-4147-A177-3AD203B41FA5}">
                      <a16:colId xmlns:a16="http://schemas.microsoft.com/office/drawing/2014/main" xmlns="" val="3219740189"/>
                    </a:ext>
                  </a:extLst>
                </a:gridCol>
                <a:gridCol w="1533462">
                  <a:extLst>
                    <a:ext uri="{9D8B030D-6E8A-4147-A177-3AD203B41FA5}">
                      <a16:colId xmlns:a16="http://schemas.microsoft.com/office/drawing/2014/main" xmlns="" val="2197829500"/>
                    </a:ext>
                  </a:extLst>
                </a:gridCol>
                <a:gridCol w="1545357">
                  <a:extLst>
                    <a:ext uri="{9D8B030D-6E8A-4147-A177-3AD203B41FA5}">
                      <a16:colId xmlns:a16="http://schemas.microsoft.com/office/drawing/2014/main" xmlns="" val="3162382862"/>
                    </a:ext>
                  </a:extLst>
                </a:gridCol>
                <a:gridCol w="1346375">
                  <a:extLst>
                    <a:ext uri="{9D8B030D-6E8A-4147-A177-3AD203B41FA5}">
                      <a16:colId xmlns:a16="http://schemas.microsoft.com/office/drawing/2014/main" xmlns="" val="564453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In disaccordo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Mancante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Altro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37138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3. I corsi aggiuntivi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organizzati dalla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scuola sono utili per mio figlio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88548715"/>
                  </a:ext>
                </a:extLst>
              </a:tr>
            </a:tbl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xmlns="" id="{063F198D-0B10-4401-8CA4-9B19B9FFC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7738571"/>
              </p:ext>
            </p:extLst>
          </p:nvPr>
        </p:nvGraphicFramePr>
        <p:xfrm>
          <a:off x="2308184" y="1511381"/>
          <a:ext cx="8691042" cy="203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298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6CCF2333-E239-4710-8627-AD50A5334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2797789"/>
              </p:ext>
            </p:extLst>
          </p:nvPr>
        </p:nvGraphicFramePr>
        <p:xfrm>
          <a:off x="622169" y="249190"/>
          <a:ext cx="11161336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4602">
                  <a:extLst>
                    <a:ext uri="{9D8B030D-6E8A-4147-A177-3AD203B41FA5}">
                      <a16:colId xmlns:a16="http://schemas.microsoft.com/office/drawing/2014/main" xmlns="" val="1704504531"/>
                    </a:ext>
                  </a:extLst>
                </a:gridCol>
                <a:gridCol w="1644637">
                  <a:extLst>
                    <a:ext uri="{9D8B030D-6E8A-4147-A177-3AD203B41FA5}">
                      <a16:colId xmlns:a16="http://schemas.microsoft.com/office/drawing/2014/main" xmlns="" val="1937318010"/>
                    </a:ext>
                  </a:extLst>
                </a:gridCol>
                <a:gridCol w="1623117">
                  <a:extLst>
                    <a:ext uri="{9D8B030D-6E8A-4147-A177-3AD203B41FA5}">
                      <a16:colId xmlns:a16="http://schemas.microsoft.com/office/drawing/2014/main" xmlns="" val="2944547630"/>
                    </a:ext>
                  </a:extLst>
                </a:gridCol>
                <a:gridCol w="1324092">
                  <a:extLst>
                    <a:ext uri="{9D8B030D-6E8A-4147-A177-3AD203B41FA5}">
                      <a16:colId xmlns:a16="http://schemas.microsoft.com/office/drawing/2014/main" xmlns="" val="227882142"/>
                    </a:ext>
                  </a:extLst>
                </a:gridCol>
                <a:gridCol w="1606127">
                  <a:extLst>
                    <a:ext uri="{9D8B030D-6E8A-4147-A177-3AD203B41FA5}">
                      <a16:colId xmlns:a16="http://schemas.microsoft.com/office/drawing/2014/main" xmlns="" val="2979826761"/>
                    </a:ext>
                  </a:extLst>
                </a:gridCol>
                <a:gridCol w="1618586">
                  <a:extLst>
                    <a:ext uri="{9D8B030D-6E8A-4147-A177-3AD203B41FA5}">
                      <a16:colId xmlns:a16="http://schemas.microsoft.com/office/drawing/2014/main" xmlns="" val="649118209"/>
                    </a:ext>
                  </a:extLst>
                </a:gridCol>
                <a:gridCol w="1410175">
                  <a:extLst>
                    <a:ext uri="{9D8B030D-6E8A-4147-A177-3AD203B41FA5}">
                      <a16:colId xmlns:a16="http://schemas.microsoft.com/office/drawing/2014/main" xmlns="" val="22003288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Mancante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Altro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88232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4. Questa scuola si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confronta con le famiglie sulle linee educative e i valori da trasmettere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9623089"/>
                  </a:ext>
                </a:extLst>
              </a:tr>
            </a:tbl>
          </a:graphicData>
        </a:graphic>
      </p:graphicFrame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xmlns="" id="{D2D61D09-B3AF-4869-912B-914C3D4293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30094405"/>
              </p:ext>
            </p:extLst>
          </p:nvPr>
        </p:nvGraphicFramePr>
        <p:xfrm>
          <a:off x="2554663" y="1255030"/>
          <a:ext cx="9228841" cy="1716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DDED8986-4BBB-443D-8114-BDA849757A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6585790"/>
              </p:ext>
            </p:extLst>
          </p:nvPr>
        </p:nvGraphicFramePr>
        <p:xfrm>
          <a:off x="725864" y="2971800"/>
          <a:ext cx="11170762" cy="1173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6235">
                  <a:extLst>
                    <a:ext uri="{9D8B030D-6E8A-4147-A177-3AD203B41FA5}">
                      <a16:colId xmlns:a16="http://schemas.microsoft.com/office/drawing/2014/main" xmlns="" val="1645535744"/>
                    </a:ext>
                  </a:extLst>
                </a:gridCol>
                <a:gridCol w="1646027">
                  <a:extLst>
                    <a:ext uri="{9D8B030D-6E8A-4147-A177-3AD203B41FA5}">
                      <a16:colId xmlns:a16="http://schemas.microsoft.com/office/drawing/2014/main" xmlns="" val="4102283773"/>
                    </a:ext>
                  </a:extLst>
                </a:gridCol>
                <a:gridCol w="1624488">
                  <a:extLst>
                    <a:ext uri="{9D8B030D-6E8A-4147-A177-3AD203B41FA5}">
                      <a16:colId xmlns:a16="http://schemas.microsoft.com/office/drawing/2014/main" xmlns="" val="910838295"/>
                    </a:ext>
                  </a:extLst>
                </a:gridCol>
                <a:gridCol w="1325210">
                  <a:extLst>
                    <a:ext uri="{9D8B030D-6E8A-4147-A177-3AD203B41FA5}">
                      <a16:colId xmlns:a16="http://schemas.microsoft.com/office/drawing/2014/main" xmlns="" val="3302705460"/>
                    </a:ext>
                  </a:extLst>
                </a:gridCol>
                <a:gridCol w="1607484">
                  <a:extLst>
                    <a:ext uri="{9D8B030D-6E8A-4147-A177-3AD203B41FA5}">
                      <a16:colId xmlns:a16="http://schemas.microsoft.com/office/drawing/2014/main" xmlns="" val="4169405657"/>
                    </a:ext>
                  </a:extLst>
                </a:gridCol>
                <a:gridCol w="1619953">
                  <a:extLst>
                    <a:ext uri="{9D8B030D-6E8A-4147-A177-3AD203B41FA5}">
                      <a16:colId xmlns:a16="http://schemas.microsoft.com/office/drawing/2014/main" xmlns="" val="1336026169"/>
                    </a:ext>
                  </a:extLst>
                </a:gridCol>
                <a:gridCol w="1411365">
                  <a:extLst>
                    <a:ext uri="{9D8B030D-6E8A-4147-A177-3AD203B41FA5}">
                      <a16:colId xmlns:a16="http://schemas.microsoft.com/office/drawing/2014/main" xmlns="" val="4166716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In disaccordo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Molto d'accordo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Mancante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Altro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91269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5. Questa scuola prende in considerazione 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suggerimenti e 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preoccupazioni dei genitori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20767044"/>
                  </a:ext>
                </a:extLst>
              </a:tr>
            </a:tbl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xmlns="" id="{802CE5E4-7676-478F-9E2C-CD4830E6AD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29941709"/>
              </p:ext>
            </p:extLst>
          </p:nvPr>
        </p:nvGraphicFramePr>
        <p:xfrm>
          <a:off x="2677212" y="4113665"/>
          <a:ext cx="8649918" cy="2367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56733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TM03090434[[fn=Legno]]</Template>
  <TotalTime>278</TotalTime>
  <Words>649</Words>
  <Application>Microsoft Office PowerPoint</Application>
  <PresentationFormat>Personalizzato</PresentationFormat>
  <Paragraphs>442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Legno</vt:lpstr>
      <vt:lpstr> QUESTIONARIO GENITORI restituzione dati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RILEVAZIONE DATI</dc:title>
  <dc:creator>vincenzo secinaro</dc:creator>
  <cp:lastModifiedBy>DIRIGENTE SCOLASTICO</cp:lastModifiedBy>
  <cp:revision>19</cp:revision>
  <dcterms:created xsi:type="dcterms:W3CDTF">2017-06-26T20:50:22Z</dcterms:created>
  <dcterms:modified xsi:type="dcterms:W3CDTF">2018-01-24T08:46:57Z</dcterms:modified>
</cp:coreProperties>
</file>