
<file path=[Content_Types].xml><?xml version="1.0" encoding="utf-8"?>
<Types xmlns="http://schemas.openxmlformats.org/package/2006/content-types"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style22.xml" ContentType="application/vnd.ms-office.chartstyle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16.xml" ContentType="application/vnd.ms-office.chartcolorstyl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charts/colors14.xml" ContentType="application/vnd.ms-office.chartcolorstyle+xml"/>
  <Override PartName="/ppt/charts/colors23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olors21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chartEx2.xml" ContentType="application/vnd.ms-office.chartex+xml"/>
  <Override PartName="/ppt/charts/style5.xml" ContentType="application/vnd.ms-office.chartstyle+xml"/>
  <Override PartName="/ppt/charts/style18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6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charts/style14.xml" ContentType="application/vnd.ms-office.chartstyle+xml"/>
  <Override PartName="/ppt/charts/style23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charts/colors19.xml" ContentType="application/vnd.ms-office.chartcolorstyle+xml"/>
  <Override PartName="/ppt/charts/colors17.xml" ContentType="application/vnd.ms-office.chartcolorstyle+xml"/>
  <Override PartName="/ppt/charts/style12.xml" ContentType="application/vnd.ms-office.chartstyle+xml"/>
  <Override PartName="/ppt/revisionInfo.xml" ContentType="application/vnd.ms-powerpoint.revisioninfo+xml"/>
  <Override PartName="/ppt/charts/colors7.xml" ContentType="application/vnd.ms-office.chartcolorstyle+xml"/>
  <Override PartName="/ppt/charts/style21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Default Extension="jpeg" ContentType="image/jpeg"/>
  <Override PartName="/ppt/charts/style10.xml" ContentType="application/vnd.ms-office.chartstyle+xml"/>
  <Override PartName="/ppt/charts/colors5.xml" ContentType="application/vnd.ms-office.chartcolor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22.xml" ContentType="application/vnd.ms-office.chartcolorstyle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20.xml" ContentType="application/vnd.ms-office.chartcolorstyle+xml"/>
  <Override PartName="/ppt/charts/chart4.xml" ContentType="application/vnd.openxmlformats-officedocument.drawingml.chart+xml"/>
  <Override PartName="/ppt/charts/chartEx3.xml" ContentType="application/vnd.ms-office.chartex+xml"/>
  <Override PartName="/ppt/charts/style19.xml" ContentType="application/vnd.ms-office.chartstyl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chartEx1.xml" ContentType="application/vnd.ms-office.chartex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style20.xml" ContentType="application/vnd.ms-office.chartstyle+xml"/>
  <Override PartName="/ppt/charts/colors4.xml" ContentType="application/vnd.ms-office.chartcolor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Foglio_di_lavoro_di_Microsoft_Office_Excel20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Foglio_di_lavoro_di_Microsoft_Office_Excel9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Cartel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Cartel1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F:\Grafici%20qiestionario%20docen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C1. In questa scuola docenti e personale ATA collaborano positivamente</a:t>
            </a:r>
            <a:r>
              <a:rPr lang="en-US" sz="1000" b="1" baseline="0"/>
              <a:t> </a:t>
            </a:r>
            <a:endParaRPr lang="en-US" sz="1000" b="1"/>
          </a:p>
        </c:rich>
      </c:tx>
      <c:layout>
        <c:manualLayout>
          <c:xMode val="edge"/>
          <c:yMode val="edge"/>
          <c:x val="0.12100000000000001"/>
          <c:y val="8.796296296296299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2692038495188109E-2"/>
          <c:y val="0.22875000000000004"/>
          <c:w val="0.90286351706036749"/>
          <c:h val="0.6869987605715955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val>
            <c:numRef>
              <c:f>Foglio1!$B$7:$G$7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36</c:v>
                </c:pt>
                <c:pt idx="3">
                  <c:v>25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91-4DF5-9E1C-6F8A43483083}"/>
            </c:ext>
          </c:extLst>
        </c:ser>
        <c:dLbls/>
        <c:gapWidth val="219"/>
        <c:overlap val="-27"/>
        <c:axId val="110072192"/>
        <c:axId val="110073728"/>
      </c:barChart>
      <c:catAx>
        <c:axId val="110072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073728"/>
        <c:crosses val="autoZero"/>
        <c:auto val="1"/>
        <c:lblAlgn val="ctr"/>
        <c:lblOffset val="100"/>
      </c:catAx>
      <c:valAx>
        <c:axId val="110073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072192"/>
        <c:crosses val="autoZero"/>
        <c:crossBetween val="between"/>
      </c:valAx>
      <c:spPr>
        <a:noFill/>
        <a:ln>
          <a:solidFill>
            <a:srgbClr val="00B050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/>
              <a:t>D4. Questa Istituzine Scoalstica è diretta in modo efficace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47-48B0-8607-9C70D66E3C87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47-48B0-8607-9C70D66E3C87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47-48B0-8607-9C70D66E3C87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47-48B0-8607-9C70D66E3C87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D47-48B0-8607-9C70D66E3C87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D47-48B0-8607-9C70D66E3C87}"/>
              </c:ext>
            </c:extLst>
          </c:dPt>
          <c:val>
            <c:numRef>
              <c:f>Foglio1!$B$262:$G$262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29</c:v>
                </c:pt>
                <c:pt idx="3">
                  <c:v>32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D47-48B0-8607-9C70D66E3C87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/>
              <a:t>D5. In questa Istituzione</a:t>
            </a:r>
            <a:r>
              <a:rPr lang="it-IT" sz="1200" b="1" baseline="0"/>
              <a:t> Scolastica il Dirigente Scolastico valorizza il lavoro deglio insegnanti</a:t>
            </a:r>
            <a:endParaRPr lang="it-IT" sz="1200" b="1"/>
          </a:p>
        </c:rich>
      </c:tx>
      <c:layout>
        <c:manualLayout>
          <c:xMode val="edge"/>
          <c:yMode val="edge"/>
          <c:x val="0.2078985507246377"/>
          <c:y val="4.634171817393560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9358705161854772E-2"/>
          <c:y val="0.24675925925925921"/>
          <c:w val="0.90286351706036749"/>
          <c:h val="0.6643598716827066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Foglio1!$B$284:$G$284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29</c:v>
                </c:pt>
                <c:pt idx="3">
                  <c:v>31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94-4A1B-B386-E09B73FA1298}"/>
            </c:ext>
          </c:extLst>
        </c:ser>
        <c:dLbls/>
        <c:overlap val="100"/>
        <c:axId val="135717248"/>
        <c:axId val="135718784"/>
      </c:barChart>
      <c:catAx>
        <c:axId val="135717248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5718784"/>
        <c:crosses val="autoZero"/>
        <c:auto val="1"/>
        <c:lblAlgn val="ctr"/>
        <c:lblOffset val="100"/>
      </c:catAx>
      <c:valAx>
        <c:axId val="135718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571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Questa</a:t>
            </a:r>
            <a:r>
              <a:rPr lang="it-IT" sz="1200" baseline="0"/>
              <a:t> istituzione scolastica stimola la partecipazione delle famiglie alle sue iniziative</a:t>
            </a:r>
            <a:endParaRPr lang="it-IT" sz="1200"/>
          </a:p>
        </c:rich>
      </c:tx>
      <c:layout>
        <c:manualLayout>
          <c:xMode val="edge"/>
          <c:yMode val="edge"/>
          <c:x val="0.13120122484689417"/>
          <c:y val="3.703703703703704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2692038495188109E-2"/>
          <c:y val="0.25138888888888894"/>
          <c:w val="0.90286351706036749"/>
          <c:h val="0.664359871682706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Foglio1!$B$315:$G$315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32</c:v>
                </c:pt>
                <c:pt idx="3">
                  <c:v>32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E9-48F1-87E4-74D803C95F45}"/>
            </c:ext>
          </c:extLst>
        </c:ser>
        <c:dLbls/>
        <c:gapWidth val="219"/>
        <c:overlap val="-27"/>
        <c:axId val="138517504"/>
        <c:axId val="138535680"/>
      </c:barChart>
      <c:catAx>
        <c:axId val="138517504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8535680"/>
        <c:crosses val="autoZero"/>
        <c:auto val="1"/>
        <c:lblAlgn val="ctr"/>
        <c:lblOffset val="100"/>
      </c:catAx>
      <c:valAx>
        <c:axId val="138535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851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Questa  istituzione scolastica collabora positivamente con gli enti del territorio</a:t>
            </a:r>
            <a:r>
              <a:rPr lang="it-IT" sz="1200" baseline="0"/>
              <a:t> </a:t>
            </a:r>
            <a:endParaRPr lang="it-IT" sz="1200"/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96-4C79-B01A-6998DC60A27F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96-4C79-B01A-6998DC60A27F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96-4C79-B01A-6998DC60A27F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96-4C79-B01A-6998DC60A27F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096-4C79-B01A-6998DC60A27F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096-4C79-B01A-6998DC60A27F}"/>
              </c:ext>
            </c:extLst>
          </c:dPt>
          <c:val>
            <c:numRef>
              <c:f>Foglio1!$B$337:$G$337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29</c:v>
                </c:pt>
                <c:pt idx="3">
                  <c:v>34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096-4C79-B01A-6998DC60A27F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Questa Istituzione</a:t>
            </a:r>
            <a:r>
              <a:rPr lang="it-IT" sz="1200" baseline="0"/>
              <a:t> scolastica promuive attività rivolte al territorio</a:t>
            </a:r>
            <a:endParaRPr lang="it-IT" sz="1200"/>
          </a:p>
        </c:rich>
      </c:tx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C4-4659-ADAA-25E583A15DE4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C4-4659-ADAA-25E583A15DE4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C4-4659-ADAA-25E583A15DE4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C4-4659-ADAA-25E583A15DE4}"/>
              </c:ext>
            </c:extLst>
          </c:dPt>
          <c:val>
            <c:numRef>
              <c:f>Foglio1!$B$359:$E$359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39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C4-4659-ADAA-25E583A15DE4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Questa istituzione scolastica si confronta con le famiglie sulle linee educative e i valori da trasmettere</a:t>
            </a:r>
            <a:endParaRPr lang="it-IT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Foglio1!$B$388:$F$388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41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0F-4556-AA66-2E972F7A0C3B}"/>
            </c:ext>
          </c:extLst>
        </c:ser>
        <c:dLbls/>
        <c:gapWidth val="219"/>
        <c:overlap val="-27"/>
        <c:axId val="145408384"/>
        <c:axId val="145409920"/>
      </c:barChart>
      <c:catAx>
        <c:axId val="145408384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409920"/>
        <c:crosses val="autoZero"/>
        <c:auto val="1"/>
        <c:lblAlgn val="ctr"/>
        <c:lblOffset val="100"/>
      </c:catAx>
      <c:valAx>
        <c:axId val="145409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40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Questa istituzione scolastica organizza eventi culturali con la collaborazione</a:t>
            </a:r>
            <a:r>
              <a:rPr lang="it-IT" sz="1200" baseline="0"/>
              <a:t> delle famiglie</a:t>
            </a:r>
            <a:endParaRPr lang="it-IT" sz="1200"/>
          </a:p>
        </c:rich>
      </c:tx>
      <c:layout>
        <c:manualLayout>
          <c:xMode val="edge"/>
          <c:yMode val="edge"/>
          <c:x val="0.1001528871391076"/>
          <c:y val="3.2407407407407413E-2"/>
        </c:manualLayout>
      </c:layout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CF-48F6-B1EB-540779A92687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F-48F6-B1EB-540779A92687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CF-48F6-B1EB-540779A92687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CF-48F6-B1EB-540779A92687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CF-48F6-B1EB-540779A92687}"/>
              </c:ext>
            </c:extLst>
          </c:dPt>
          <c:val>
            <c:numRef>
              <c:f>Foglio1!$B$412:$F$412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38</c:v>
                </c:pt>
                <c:pt idx="3">
                  <c:v>17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3CF-48F6-B1EB-540779A92687}"/>
            </c:ext>
          </c:extLst>
        </c:ser>
        <c:ser>
          <c:idx val="1"/>
          <c:order val="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3CF-48F6-B1EB-540779A92687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3CF-48F6-B1EB-540779A92687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3CF-48F6-B1EB-540779A92687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3CF-48F6-B1EB-540779A92687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3CF-48F6-B1EB-540779A92687}"/>
              </c:ext>
            </c:extLst>
          </c:dPt>
          <c:val>
            <c:numRef>
              <c:f>Foglio1!$B$413:$F$413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83CF-48F6-B1EB-540779A92687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Qualè la</a:t>
            </a:r>
            <a:r>
              <a:rPr lang="it-IT" sz="1200" baseline="0"/>
              <a:t> prima attività a cui dedica più tempo in classe?</a:t>
            </a:r>
            <a:endParaRPr lang="it-IT" sz="1200"/>
          </a:p>
        </c:rich>
      </c:tx>
      <c:layout>
        <c:manualLayout>
          <c:xMode val="edge"/>
          <c:yMode val="edge"/>
          <c:x val="7.470844269466316E-2"/>
          <c:y val="5.5555555555555539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Foglio1!$B$478:$G$478</c:f>
              <c:numCache>
                <c:formatCode>General</c:formatCode>
                <c:ptCount val="6"/>
                <c:pt idx="0">
                  <c:v>14</c:v>
                </c:pt>
                <c:pt idx="1">
                  <c:v>16</c:v>
                </c:pt>
                <c:pt idx="2">
                  <c:v>10</c:v>
                </c:pt>
                <c:pt idx="3">
                  <c:v>3</c:v>
                </c:pt>
                <c:pt idx="4">
                  <c:v>16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78-4108-AE0B-C3867B47506C}"/>
            </c:ext>
          </c:extLst>
        </c:ser>
        <c:dLbls/>
        <c:gapWidth val="219"/>
        <c:overlap val="-27"/>
        <c:axId val="146573952"/>
        <c:axId val="146596224"/>
      </c:barChart>
      <c:catAx>
        <c:axId val="14657395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596224"/>
        <c:crosses val="autoZero"/>
        <c:auto val="1"/>
        <c:lblAlgn val="ctr"/>
        <c:lblOffset val="100"/>
      </c:catAx>
      <c:valAx>
        <c:axId val="146596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57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Qual è la seconda attività a cui dedica più tempo in classe?</a:t>
            </a:r>
          </a:p>
        </c:rich>
      </c:tx>
      <c:layout>
        <c:manualLayout>
          <c:xMode val="edge"/>
          <c:yMode val="edge"/>
          <c:x val="0.17956933508311468"/>
          <c:y val="4.6296296296296301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Foglio1!$A$503</c:f>
              <c:strCache>
                <c:ptCount val="1"/>
                <c:pt idx="0">
                  <c:v>Numero di indicazioni date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Foglio1!$B$503:$G$503</c:f>
              <c:numCache>
                <c:formatCode>General</c:formatCode>
                <c:ptCount val="6"/>
                <c:pt idx="0">
                  <c:v>3</c:v>
                </c:pt>
                <c:pt idx="1">
                  <c:v>16</c:v>
                </c:pt>
                <c:pt idx="2">
                  <c:v>10</c:v>
                </c:pt>
                <c:pt idx="3">
                  <c:v>5</c:v>
                </c:pt>
                <c:pt idx="4">
                  <c:v>27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E7-4C04-B529-F37940931053}"/>
            </c:ext>
          </c:extLst>
        </c:ser>
        <c:dLbls/>
        <c:gapWidth val="219"/>
        <c:overlap val="-27"/>
        <c:axId val="146704640"/>
        <c:axId val="147009536"/>
      </c:barChart>
      <c:catAx>
        <c:axId val="146704640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009536"/>
        <c:crosses val="autoZero"/>
        <c:auto val="1"/>
        <c:lblAlgn val="ctr"/>
        <c:lblOffset val="100"/>
      </c:catAx>
      <c:valAx>
        <c:axId val="147009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70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Qual</a:t>
            </a:r>
            <a:r>
              <a:rPr lang="it-IT" baseline="0" dirty="0"/>
              <a:t> è la prima strategia che utilizza con maggior frequenza in classe?</a:t>
            </a:r>
            <a:endParaRPr lang="it-IT" dirty="0"/>
          </a:p>
        </c:rich>
      </c:tx>
      <c:layout>
        <c:manualLayout>
          <c:xMode val="edge"/>
          <c:yMode val="edge"/>
          <c:x val="0.41815966754155731"/>
          <c:y val="4.1666666666666664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Foglio1!$B$524:$G$524</c:f>
              <c:numCache>
                <c:formatCode>General</c:formatCode>
                <c:ptCount val="6"/>
                <c:pt idx="0">
                  <c:v>19</c:v>
                </c:pt>
                <c:pt idx="1">
                  <c:v>6</c:v>
                </c:pt>
                <c:pt idx="2">
                  <c:v>12</c:v>
                </c:pt>
                <c:pt idx="3">
                  <c:v>9</c:v>
                </c:pt>
                <c:pt idx="4">
                  <c:v>15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89-4BAA-9CC6-80FF1FC41513}"/>
            </c:ext>
          </c:extLst>
        </c:ser>
        <c:dLbls/>
        <c:gapWidth val="219"/>
        <c:overlap val="-27"/>
        <c:axId val="147260928"/>
        <c:axId val="147262464"/>
      </c:barChart>
      <c:catAx>
        <c:axId val="147260928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262464"/>
        <c:crosses val="autoZero"/>
        <c:auto val="1"/>
        <c:lblAlgn val="ctr"/>
        <c:lblOffset val="100"/>
      </c:catAx>
      <c:valAx>
        <c:axId val="147262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26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dirty="0"/>
              <a:t>C2. In classe c’è un clima positivo con gli studenti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Foglio1!$A$28</c:f>
              <c:strCache>
                <c:ptCount val="1"/>
                <c:pt idx="0">
                  <c:v>C2. In classe c’è un clima positivo con gli studenti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B4-4E4A-9242-B8E7C114E5B6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B4-4E4A-9242-B8E7C114E5B6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B4-4E4A-9242-B8E7C114E5B6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B4-4E4A-9242-B8E7C114E5B6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6B4-4E4A-9242-B8E7C114E5B6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6B4-4E4A-9242-B8E7C114E5B6}"/>
              </c:ext>
            </c:extLst>
          </c:dPt>
          <c:val>
            <c:numRef>
              <c:f>Foglio1!$B$28:$G$28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30</c:v>
                </c:pt>
                <c:pt idx="3">
                  <c:v>32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6B4-4E4A-9242-B8E7C114E5B6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36260411198600184"/>
          <c:y val="4.166666666666666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Foglio1!$B$550:$G$550</c:f>
              <c:numCache>
                <c:formatCode>General</c:formatCode>
                <c:ptCount val="6"/>
                <c:pt idx="0">
                  <c:v>7</c:v>
                </c:pt>
                <c:pt idx="1">
                  <c:v>13</c:v>
                </c:pt>
                <c:pt idx="2">
                  <c:v>11</c:v>
                </c:pt>
                <c:pt idx="3">
                  <c:v>16</c:v>
                </c:pt>
                <c:pt idx="4">
                  <c:v>17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B2-4FE5-B945-65E5EB99C3E1}"/>
            </c:ext>
          </c:extLst>
        </c:ser>
        <c:dLbls/>
        <c:gapWidth val="219"/>
        <c:overlap val="-27"/>
        <c:axId val="147626240"/>
        <c:axId val="147632128"/>
      </c:barChart>
      <c:catAx>
        <c:axId val="147626240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632128"/>
        <c:crosses val="autoZero"/>
        <c:auto val="1"/>
        <c:lblAlgn val="ctr"/>
        <c:lblOffset val="100"/>
      </c:catAx>
      <c:valAx>
        <c:axId val="1476321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6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/>
              <a:t>C4. In questa scuola</a:t>
            </a:r>
            <a:r>
              <a:rPr lang="it-IT" sz="1200" b="1" baseline="0"/>
              <a:t> la maggior parte degli studenti rispetta le regole di comportamento</a:t>
            </a:r>
            <a:endParaRPr lang="it-IT" sz="1200" b="1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Foglio1!$B$64:$G$64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32</c:v>
                </c:pt>
                <c:pt idx="3">
                  <c:v>10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4A-4B3E-9062-18A82A2EAA85}"/>
            </c:ext>
          </c:extLst>
        </c:ser>
        <c:dLbls/>
        <c:gapWidth val="219"/>
        <c:overlap val="-27"/>
        <c:axId val="116463872"/>
        <c:axId val="116511104"/>
      </c:barChart>
      <c:catAx>
        <c:axId val="11646387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511104"/>
        <c:crosses val="autoZero"/>
        <c:auto val="1"/>
        <c:lblAlgn val="ctr"/>
        <c:lblOffset val="100"/>
      </c:catAx>
      <c:valAx>
        <c:axId val="116511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46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C5. In questa scuola è facile dialogare con i genitori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16-4A16-A326-90199CE0260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16-4A16-A326-90199CE0260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16-4A16-A326-90199CE0260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16-4A16-A326-90199CE0260B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516-4A16-A326-90199CE0260B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516-4A16-A326-90199CE0260B}"/>
              </c:ext>
            </c:extLst>
          </c:dPt>
          <c:val>
            <c:numRef>
              <c:f>Foglio1!$B$88:$G$88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40</c:v>
                </c:pt>
                <c:pt idx="3">
                  <c:v>15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516-4A16-A326-90199CE0260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/>
              <a:t>C7. Mi trovo bene in questa scuola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42-40E4-93D8-478743023A06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42-40E4-93D8-478743023A06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42-40E4-93D8-478743023A06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42-40E4-93D8-478743023A06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42-40E4-93D8-478743023A06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242-40E4-93D8-478743023A06}"/>
              </c:ext>
            </c:extLst>
          </c:dPt>
          <c:val>
            <c:numRef>
              <c:f>Foglio1!$B$131:$G$131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38</c:v>
                </c:pt>
                <c:pt idx="3">
                  <c:v>20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242-40E4-93D8-478743023A06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dirty="0"/>
              <a:t>C8. Se</a:t>
            </a:r>
            <a:r>
              <a:rPr lang="it-IT" sz="1200" b="1" baseline="0" dirty="0"/>
              <a:t> i genitori fanno delle proposte, questa Istituzione Scolastica le prende in considerazione</a:t>
            </a:r>
            <a:endParaRPr lang="it-IT" sz="1200" b="1" dirty="0"/>
          </a:p>
        </c:rich>
      </c:tx>
      <c:layout>
        <c:manualLayout>
          <c:xMode val="edge"/>
          <c:yMode val="edge"/>
          <c:x val="9.2493000874890638E-2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77-46CC-B716-5E6E259A7351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77-46CC-B716-5E6E259A7351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77-46CC-B716-5E6E259A7351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77-46CC-B716-5E6E259A7351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677-46CC-B716-5E6E259A7351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677-46CC-B716-5E6E259A7351}"/>
              </c:ext>
            </c:extLst>
          </c:dPt>
          <c:val>
            <c:numRef>
              <c:f>Foglio1!$B$151:$G$151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45</c:v>
                </c:pt>
                <c:pt idx="3">
                  <c:v>14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677-46CC-B716-5E6E259A735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Foglio1!$B$871:$I$871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30</c:v>
                </c:pt>
                <c:pt idx="3">
                  <c:v>30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0E-4FB0-9E89-F79C29F99CC0}"/>
            </c:ext>
          </c:extLst>
        </c:ser>
        <c:dLbls/>
        <c:gapWidth val="219"/>
        <c:overlap val="-27"/>
        <c:axId val="120145408"/>
        <c:axId val="120146944"/>
      </c:barChart>
      <c:catAx>
        <c:axId val="120145408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146944"/>
        <c:crosses val="autoZero"/>
        <c:auto val="1"/>
        <c:lblAlgn val="ctr"/>
        <c:lblOffset val="100"/>
      </c:catAx>
      <c:valAx>
        <c:axId val="120146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14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/>
              <a:t>D.1.</a:t>
            </a:r>
            <a:r>
              <a:rPr lang="it-IT" sz="1200" b="1" baseline="0"/>
              <a:t> In questa Istituzione Scoalstica il Dirigente SColastico contribuisce a creare un clima di lavoro positivo</a:t>
            </a:r>
            <a:endParaRPr lang="it-IT" sz="1200" b="1"/>
          </a:p>
        </c:rich>
      </c:tx>
      <c:layout>
        <c:manualLayout>
          <c:xMode val="edge"/>
          <c:yMode val="edge"/>
          <c:x val="0.14770822397200353"/>
          <c:y val="0"/>
        </c:manualLayout>
      </c:layout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C2-4E8F-AF75-5699D94DD3DC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C2-4E8F-AF75-5699D94DD3DC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C2-4E8F-AF75-5699D94DD3DC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C2-4E8F-AF75-5699D94DD3DC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FC2-4E8F-AF75-5699D94DD3DC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FC2-4E8F-AF75-5699D94DD3DC}"/>
              </c:ext>
            </c:extLst>
          </c:dPt>
          <c:val>
            <c:numRef>
              <c:f>Foglio1!$B$195:$G$195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30</c:v>
                </c:pt>
                <c:pt idx="3">
                  <c:v>30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FC2-4E8F-AF75-5699D94DD3DC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/>
              <a:t>D3. In questa</a:t>
            </a:r>
            <a:r>
              <a:rPr lang="it-IT" sz="1200" b="1" baseline="0"/>
              <a:t> Istituzione Scolastica la qualità dell'insegnamento è omogenea tra le diverse sezioni</a:t>
            </a:r>
            <a:endParaRPr lang="it-IT" sz="1200" b="1"/>
          </a:p>
        </c:rich>
      </c:tx>
      <c:layout>
        <c:manualLayout>
          <c:xMode val="edge"/>
          <c:yMode val="edge"/>
          <c:x val="0.12732633420822398"/>
          <c:y val="0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D8-4694-930E-CDB1C6A61417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D8-4694-930E-CDB1C6A61417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D8-4694-930E-CDB1C6A61417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D8-4694-930E-CDB1C6A61417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D8-4694-930E-CDB1C6A61417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D8-4694-930E-CDB1C6A61417}"/>
              </c:ext>
            </c:extLst>
          </c:dPt>
          <c:val>
            <c:numRef>
              <c:f>Foglio1!$B$239:$G$239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43</c:v>
                </c:pt>
                <c:pt idx="3">
                  <c:v>15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BD8-4694-930E-CDB1C6A61417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 dir="row">Foglio1!$B$44:$G$44</cx:f>
        <cx:lvl ptCount="6" formatCode="Standard">
          <cx:pt idx="0">2</cx:pt>
          <cx:pt idx="1">3</cx:pt>
          <cx:pt idx="2">33</cx:pt>
          <cx:pt idx="3">26</cx:pt>
          <cx:pt idx="4">2</cx:pt>
          <cx:pt idx="5">0</cx:pt>
        </cx:lvl>
      </cx:numDim>
    </cx:data>
  </cx:chartData>
  <cx:chart>
    <cx:title pos="t" align="ctr" overlay="0">
      <cx:tx>
        <cx:txData>
          <cx:v>C3. Sono molto motivato a lavorare in questa scuola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2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C3. Sono molto motivato a lavorare in questa scuola</a:t>
          </a:r>
        </a:p>
      </cx:txPr>
    </cx:title>
    <cx:plotArea>
      <cx:plotAreaRegion>
        <cx:series layoutId="sunburst" uniqueId="{160556EC-49CD-451A-999C-4B1524E48E23}">
          <cx:tx>
            <cx:txData>
              <cx:f>Foglio1!$A$44</cx:f>
              <cx:v>C3. Sono motivato a lavorare in questa scuola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 dir="row">Foglio1!$B$110:$G$110</cx:f>
        <cx:lvl ptCount="6" formatCode="Standard">
          <cx:pt idx="0">1</cx:pt>
          <cx:pt idx="1">3</cx:pt>
          <cx:pt idx="2">43</cx:pt>
          <cx:pt idx="3">17</cx:pt>
          <cx:pt idx="4">1</cx:pt>
          <cx:pt idx="5">1</cx:pt>
        </cx:lvl>
      </cx:numDim>
    </cx:data>
  </cx:chartData>
  <cx:chart>
    <cx:title pos="t" align="ctr" overlay="0">
      <cx:tx>
        <cx:txData>
          <cx:v>C6. In questa scuola le famiglie apprezzano il lavoro degli insegnanti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 b="1"/>
          </a:pPr>
          <a:r>
            <a:rPr lang="it-IT" sz="12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C6. In questa scuola le famiglie apprezzano il lavoro degli insegnanti</a:t>
          </a:r>
        </a:p>
      </cx:txPr>
    </cx:title>
    <cx:plotArea>
      <cx:plotAreaRegion>
        <cx:series layoutId="treemap" uniqueId="{D0E92DB4-B25E-47EA-AEF8-CBDBD5AD0B88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 dir="row">Foglio1!$B$216:$G$216</cx:f>
        <cx:lvl ptCount="6" formatCode="Standard">
          <cx:pt idx="0">1</cx:pt>
          <cx:pt idx="1">1</cx:pt>
          <cx:pt idx="2">46</cx:pt>
          <cx:pt idx="3">14</cx:pt>
          <cx:pt idx="4">4</cx:pt>
          <cx:pt idx="5">0</cx:pt>
        </cx:lvl>
      </cx:numDim>
    </cx:data>
  </cx:chartData>
  <cx:chart>
    <cx:title pos="t" align="ctr" overlay="0">
      <cx:tx>
        <cx:txData>
          <cx:v>D.2 In questa Istituzione Scolastica gli studenti sono assegnati alle diverse sezioni in modo equo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2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D.2 In questa Istituzione Scolastica gli studenti sono assegnati alle diverse sezioni in modo equo </a:t>
          </a:r>
        </a:p>
      </cx:txPr>
    </cx:title>
    <cx:plotArea>
      <cx:plotAreaRegion>
        <cx:series layoutId="sunburst" uniqueId="{828A9946-B483-4FA5-95FF-A84C50B3CB77}">
          <cx:dataLabels pos="ctr"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934DE9-9244-4A12-9492-9B95E0E5998B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207784-050F-45A5-834F-DCEB1008A189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574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4DE9-9244-4A12-9492-9B95E0E5998B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7784-050F-45A5-834F-DCEB1008A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4812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4DE9-9244-4A12-9492-9B95E0E5998B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7784-050F-45A5-834F-DCEB1008A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3458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4DE9-9244-4A12-9492-9B95E0E5998B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7784-050F-45A5-834F-DCEB1008A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147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4DE9-9244-4A12-9492-9B95E0E5998B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7784-050F-45A5-834F-DCEB1008A189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691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4DE9-9244-4A12-9492-9B95E0E5998B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7784-050F-45A5-834F-DCEB1008A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5503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4DE9-9244-4A12-9492-9B95E0E5998B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7784-050F-45A5-834F-DCEB1008A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780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4DE9-9244-4A12-9492-9B95E0E5998B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7784-050F-45A5-834F-DCEB1008A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9447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4DE9-9244-4A12-9492-9B95E0E5998B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7784-050F-45A5-834F-DCEB1008A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4906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4DE9-9244-4A12-9492-9B95E0E5998B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7784-050F-45A5-834F-DCEB1008A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5497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4DE9-9244-4A12-9492-9B95E0E5998B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7784-050F-45A5-834F-DCEB1008A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9796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934DE9-9244-4A12-9492-9B95E0E5998B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D207784-050F-45A5-834F-DCEB1008A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175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9B1FF8C-AE00-46E1-809A-524F6A1493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QUESTIONARIO DOCENTI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952F54A3-BDF5-400C-9145-B76D774D2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300" y="4386263"/>
            <a:ext cx="9144000" cy="808037"/>
          </a:xfrm>
        </p:spPr>
        <p:txBody>
          <a:bodyPr>
            <a:noAutofit/>
          </a:bodyPr>
          <a:lstStyle/>
          <a:p>
            <a:r>
              <a:rPr lang="it-IT" sz="4000" dirty="0" smtClean="0"/>
              <a:t>RESTITUZIONE RISULTATI</a:t>
            </a:r>
          </a:p>
          <a:p>
            <a:r>
              <a:rPr lang="it-IT" sz="4000" dirty="0" smtClean="0"/>
              <a:t>A.S. 2016-2017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xmlns="" val="309080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B117E23F-643A-40CA-AD79-9F296C6A1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621275"/>
              </p:ext>
            </p:extLst>
          </p:nvPr>
        </p:nvGraphicFramePr>
        <p:xfrm>
          <a:off x="749300" y="511376"/>
          <a:ext cx="10810729" cy="1112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5076">
                  <a:extLst>
                    <a:ext uri="{9D8B030D-6E8A-4147-A177-3AD203B41FA5}">
                      <a16:colId xmlns:a16="http://schemas.microsoft.com/office/drawing/2014/main" xmlns="" val="2471766930"/>
                    </a:ext>
                  </a:extLst>
                </a:gridCol>
                <a:gridCol w="1359026">
                  <a:extLst>
                    <a:ext uri="{9D8B030D-6E8A-4147-A177-3AD203B41FA5}">
                      <a16:colId xmlns:a16="http://schemas.microsoft.com/office/drawing/2014/main" xmlns="" val="615635921"/>
                    </a:ext>
                  </a:extLst>
                </a:gridCol>
                <a:gridCol w="1349319">
                  <a:extLst>
                    <a:ext uri="{9D8B030D-6E8A-4147-A177-3AD203B41FA5}">
                      <a16:colId xmlns:a16="http://schemas.microsoft.com/office/drawing/2014/main" xmlns="" val="333065496"/>
                    </a:ext>
                  </a:extLst>
                </a:gridCol>
                <a:gridCol w="1579059">
                  <a:extLst>
                    <a:ext uri="{9D8B030D-6E8A-4147-A177-3AD203B41FA5}">
                      <a16:colId xmlns:a16="http://schemas.microsoft.com/office/drawing/2014/main" xmlns="" val="3188539672"/>
                    </a:ext>
                  </a:extLst>
                </a:gridCol>
                <a:gridCol w="1799091">
                  <a:extLst>
                    <a:ext uri="{9D8B030D-6E8A-4147-A177-3AD203B41FA5}">
                      <a16:colId xmlns:a16="http://schemas.microsoft.com/office/drawing/2014/main" xmlns="" val="2808661878"/>
                    </a:ext>
                  </a:extLst>
                </a:gridCol>
                <a:gridCol w="1488457">
                  <a:extLst>
                    <a:ext uri="{9D8B030D-6E8A-4147-A177-3AD203B41FA5}">
                      <a16:colId xmlns:a16="http://schemas.microsoft.com/office/drawing/2014/main" xmlns="" val="1900481212"/>
                    </a:ext>
                  </a:extLst>
                </a:gridCol>
                <a:gridCol w="750701">
                  <a:extLst>
                    <a:ext uri="{9D8B030D-6E8A-4147-A177-3AD203B41FA5}">
                      <a16:colId xmlns:a16="http://schemas.microsoft.com/office/drawing/2014/main" xmlns="" val="1900269185"/>
                    </a:ext>
                  </a:extLst>
                </a:gridCol>
              </a:tblGrid>
              <a:tr h="2212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extLst>
                  <a:ext uri="{0D108BD9-81ED-4DB2-BD59-A6C34878D82A}">
                    <a16:rowId xmlns:a16="http://schemas.microsoft.com/office/drawing/2014/main" xmlns="" val="1927541300"/>
                  </a:ext>
                </a:extLst>
              </a:tr>
              <a:tr h="221282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extLst>
                  <a:ext uri="{0D108BD9-81ED-4DB2-BD59-A6C34878D82A}">
                    <a16:rowId xmlns:a16="http://schemas.microsoft.com/office/drawing/2014/main" xmlns="" val="1137220729"/>
                  </a:ext>
                </a:extLst>
              </a:tr>
              <a:tr h="2212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D5. In questa Istituzione Scolastica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extLst>
                  <a:ext uri="{0D108BD9-81ED-4DB2-BD59-A6C34878D82A}">
                    <a16:rowId xmlns:a16="http://schemas.microsoft.com/office/drawing/2014/main" xmlns="" val="2951213888"/>
                  </a:ext>
                </a:extLst>
              </a:tr>
              <a:tr h="2212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il Dirigente Scolastico valorizza il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extLst>
                  <a:ext uri="{0D108BD9-81ED-4DB2-BD59-A6C34878D82A}">
                    <a16:rowId xmlns:a16="http://schemas.microsoft.com/office/drawing/2014/main" xmlns="" val="3075260634"/>
                  </a:ext>
                </a:extLst>
              </a:tr>
              <a:tr h="2212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lavoro degli insegnanti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extLst>
                  <a:ext uri="{0D108BD9-81ED-4DB2-BD59-A6C34878D82A}">
                    <a16:rowId xmlns:a16="http://schemas.microsoft.com/office/drawing/2014/main" xmlns="" val="3012650455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61AEB487-22B5-478D-82A6-A68AA9A5BB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4761339"/>
              </p:ext>
            </p:extLst>
          </p:nvPr>
        </p:nvGraphicFramePr>
        <p:xfrm>
          <a:off x="3028425" y="1909036"/>
          <a:ext cx="8682605" cy="219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9145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E86A3D6D-A5BF-4C0F-BB16-B0C4D69370DD}"/>
              </a:ext>
            </a:extLst>
          </p:cNvPr>
          <p:cNvSpPr/>
          <p:nvPr/>
        </p:nvSpPr>
        <p:spPr>
          <a:xfrm>
            <a:off x="711200" y="352336"/>
            <a:ext cx="108077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dirty="0"/>
          </a:p>
          <a:p>
            <a:pPr algn="ctr"/>
            <a:r>
              <a:rPr lang="it-IT" sz="1600" b="1" dirty="0"/>
              <a:t>AREA II - ORGANIZZAZIONE E FUNZIONAMENTO DELLASCUOLA COLLABORAZIONE DELLE FAMIGLIE E DEL TERRITORIO</a:t>
            </a:r>
          </a:p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EBB82659-B432-4E3C-8514-1F572BE44E64}"/>
              </a:ext>
            </a:extLst>
          </p:cNvPr>
          <p:cNvSpPr/>
          <p:nvPr/>
        </p:nvSpPr>
        <p:spPr>
          <a:xfrm>
            <a:off x="1054100" y="1150035"/>
            <a:ext cx="1008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Pensi alla sua istituzione scolastica nel suo complesso. Quanto è d’accordo con le seguenti affermazioni?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xmlns="" id="{022C9E6A-9794-458F-A0F0-F5516EFA0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8110337"/>
              </p:ext>
            </p:extLst>
          </p:nvPr>
        </p:nvGraphicFramePr>
        <p:xfrm>
          <a:off x="838200" y="1535119"/>
          <a:ext cx="10931555" cy="1040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5195">
                  <a:extLst>
                    <a:ext uri="{9D8B030D-6E8A-4147-A177-3AD203B41FA5}">
                      <a16:colId xmlns:a16="http://schemas.microsoft.com/office/drawing/2014/main" xmlns="" val="3504139498"/>
                    </a:ext>
                  </a:extLst>
                </a:gridCol>
                <a:gridCol w="1050630">
                  <a:extLst>
                    <a:ext uri="{9D8B030D-6E8A-4147-A177-3AD203B41FA5}">
                      <a16:colId xmlns:a16="http://schemas.microsoft.com/office/drawing/2014/main" xmlns="" val="3989749460"/>
                    </a:ext>
                  </a:extLst>
                </a:gridCol>
                <a:gridCol w="1043126">
                  <a:extLst>
                    <a:ext uri="{9D8B030D-6E8A-4147-A177-3AD203B41FA5}">
                      <a16:colId xmlns:a16="http://schemas.microsoft.com/office/drawing/2014/main" xmlns="" val="2474405593"/>
                    </a:ext>
                  </a:extLst>
                </a:gridCol>
                <a:gridCol w="1220732">
                  <a:extLst>
                    <a:ext uri="{9D8B030D-6E8A-4147-A177-3AD203B41FA5}">
                      <a16:colId xmlns:a16="http://schemas.microsoft.com/office/drawing/2014/main" xmlns="" val="2228262920"/>
                    </a:ext>
                  </a:extLst>
                </a:gridCol>
                <a:gridCol w="1390833">
                  <a:extLst>
                    <a:ext uri="{9D8B030D-6E8A-4147-A177-3AD203B41FA5}">
                      <a16:colId xmlns:a16="http://schemas.microsoft.com/office/drawing/2014/main" xmlns="" val="982700381"/>
                    </a:ext>
                  </a:extLst>
                </a:gridCol>
                <a:gridCol w="1150690">
                  <a:extLst>
                    <a:ext uri="{9D8B030D-6E8A-4147-A177-3AD203B41FA5}">
                      <a16:colId xmlns:a16="http://schemas.microsoft.com/office/drawing/2014/main" xmlns="" val="1611995842"/>
                    </a:ext>
                  </a:extLst>
                </a:gridCol>
                <a:gridCol w="580349">
                  <a:extLst>
                    <a:ext uri="{9D8B030D-6E8A-4147-A177-3AD203B41FA5}">
                      <a16:colId xmlns:a16="http://schemas.microsoft.com/office/drawing/2014/main" xmlns="" val="3672739656"/>
                    </a:ext>
                  </a:extLst>
                </a:gridCol>
              </a:tblGrid>
              <a:tr h="169156"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Molto in disaccordo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In disaccordo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Molto d'accordo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extLst>
                  <a:ext uri="{0D108BD9-81ED-4DB2-BD59-A6C34878D82A}">
                    <a16:rowId xmlns:a16="http://schemas.microsoft.com/office/drawing/2014/main" xmlns="" val="1671372102"/>
                  </a:ext>
                </a:extLst>
              </a:tr>
              <a:tr h="149925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D'accordo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Mancante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Altro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extLst>
                  <a:ext uri="{0D108BD9-81ED-4DB2-BD59-A6C34878D82A}">
                    <a16:rowId xmlns:a16="http://schemas.microsoft.com/office/drawing/2014/main" xmlns="" val="2992922574"/>
                  </a:ext>
                </a:extLst>
              </a:tr>
              <a:tr h="16915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FT1. Questa istituzione scolastica stimola la partecipazione delle famiglie alle sue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extLst>
                  <a:ext uri="{0D108BD9-81ED-4DB2-BD59-A6C34878D82A}">
                    <a16:rowId xmlns:a16="http://schemas.microsoft.com/office/drawing/2014/main" xmlns="" val="2375022679"/>
                  </a:ext>
                </a:extLst>
              </a:tr>
            </a:tbl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xmlns="" id="{16A718A5-A627-4E2C-850E-812F4F8727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2638939"/>
              </p:ext>
            </p:extLst>
          </p:nvPr>
        </p:nvGraphicFramePr>
        <p:xfrm>
          <a:off x="5033394" y="2705100"/>
          <a:ext cx="67363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7884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ACBD3CAE-B499-4B6F-BEC7-6DBB571D5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3681559"/>
              </p:ext>
            </p:extLst>
          </p:nvPr>
        </p:nvGraphicFramePr>
        <p:xfrm>
          <a:off x="635000" y="322882"/>
          <a:ext cx="10807699" cy="1264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4264">
                  <a:extLst>
                    <a:ext uri="{9D8B030D-6E8A-4147-A177-3AD203B41FA5}">
                      <a16:colId xmlns:a16="http://schemas.microsoft.com/office/drawing/2014/main" xmlns="" val="2453137140"/>
                    </a:ext>
                  </a:extLst>
                </a:gridCol>
                <a:gridCol w="1038727">
                  <a:extLst>
                    <a:ext uri="{9D8B030D-6E8A-4147-A177-3AD203B41FA5}">
                      <a16:colId xmlns:a16="http://schemas.microsoft.com/office/drawing/2014/main" xmlns="" val="1056005612"/>
                    </a:ext>
                  </a:extLst>
                </a:gridCol>
                <a:gridCol w="1031307">
                  <a:extLst>
                    <a:ext uri="{9D8B030D-6E8A-4147-A177-3AD203B41FA5}">
                      <a16:colId xmlns:a16="http://schemas.microsoft.com/office/drawing/2014/main" xmlns="" val="2354355623"/>
                    </a:ext>
                  </a:extLst>
                </a:gridCol>
                <a:gridCol w="1206901">
                  <a:extLst>
                    <a:ext uri="{9D8B030D-6E8A-4147-A177-3AD203B41FA5}">
                      <a16:colId xmlns:a16="http://schemas.microsoft.com/office/drawing/2014/main" xmlns="" val="2155115759"/>
                    </a:ext>
                  </a:extLst>
                </a:gridCol>
                <a:gridCol w="1375075">
                  <a:extLst>
                    <a:ext uri="{9D8B030D-6E8A-4147-A177-3AD203B41FA5}">
                      <a16:colId xmlns:a16="http://schemas.microsoft.com/office/drawing/2014/main" xmlns="" val="1024056612"/>
                    </a:ext>
                  </a:extLst>
                </a:gridCol>
                <a:gridCol w="1137652">
                  <a:extLst>
                    <a:ext uri="{9D8B030D-6E8A-4147-A177-3AD203B41FA5}">
                      <a16:colId xmlns:a16="http://schemas.microsoft.com/office/drawing/2014/main" xmlns="" val="50605605"/>
                    </a:ext>
                  </a:extLst>
                </a:gridCol>
                <a:gridCol w="573773">
                  <a:extLst>
                    <a:ext uri="{9D8B030D-6E8A-4147-A177-3AD203B41FA5}">
                      <a16:colId xmlns:a16="http://schemas.microsoft.com/office/drawing/2014/main" xmlns="" val="2016908029"/>
                    </a:ext>
                  </a:extLst>
                </a:gridCol>
              </a:tblGrid>
              <a:tr h="169156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Molto in disaccordo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In disaccordo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Molto d'accordo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extLst>
                  <a:ext uri="{0D108BD9-81ED-4DB2-BD59-A6C34878D82A}">
                    <a16:rowId xmlns:a16="http://schemas.microsoft.com/office/drawing/2014/main" xmlns="" val="1274384429"/>
                  </a:ext>
                </a:extLst>
              </a:tr>
              <a:tr h="169156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D'accordo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Mancante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Altro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extLst>
                  <a:ext uri="{0D108BD9-81ED-4DB2-BD59-A6C34878D82A}">
                    <a16:rowId xmlns:a16="http://schemas.microsoft.com/office/drawing/2014/main" xmlns="" val="334131967"/>
                  </a:ext>
                </a:extLst>
              </a:tr>
              <a:tr h="16915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FT2. Questa istituzione scolastica collabora positivamente con gli enti del territorio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extLst>
                  <a:ext uri="{0D108BD9-81ED-4DB2-BD59-A6C34878D82A}">
                    <a16:rowId xmlns:a16="http://schemas.microsoft.com/office/drawing/2014/main" xmlns="" val="968423362"/>
                  </a:ext>
                </a:extLst>
              </a:tr>
              <a:tr h="16915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(istituzioni, servizi, associazioni, aziende)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9" marR="7229" marT="7229" marB="34699" anchor="b"/>
                </a:tc>
                <a:extLst>
                  <a:ext uri="{0D108BD9-81ED-4DB2-BD59-A6C34878D82A}">
                    <a16:rowId xmlns:a16="http://schemas.microsoft.com/office/drawing/2014/main" xmlns="" val="1825919383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2EE67BF9-5262-4653-AEBB-DBC9F755C2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6132703"/>
              </p:ext>
            </p:extLst>
          </p:nvPr>
        </p:nvGraphicFramePr>
        <p:xfrm>
          <a:off x="635000" y="1686339"/>
          <a:ext cx="10430565" cy="194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142D913D-C377-4C15-8785-287453D57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3392941"/>
              </p:ext>
            </p:extLst>
          </p:nvPr>
        </p:nvGraphicFramePr>
        <p:xfrm>
          <a:off x="508000" y="3698031"/>
          <a:ext cx="11201400" cy="697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789">
                  <a:extLst>
                    <a:ext uri="{9D8B030D-6E8A-4147-A177-3AD203B41FA5}">
                      <a16:colId xmlns:a16="http://schemas.microsoft.com/office/drawing/2014/main" xmlns="" val="3310599381"/>
                    </a:ext>
                  </a:extLst>
                </a:gridCol>
                <a:gridCol w="1279116">
                  <a:extLst>
                    <a:ext uri="{9D8B030D-6E8A-4147-A177-3AD203B41FA5}">
                      <a16:colId xmlns:a16="http://schemas.microsoft.com/office/drawing/2014/main" xmlns="" val="394477039"/>
                    </a:ext>
                  </a:extLst>
                </a:gridCol>
                <a:gridCol w="1269979">
                  <a:extLst>
                    <a:ext uri="{9D8B030D-6E8A-4147-A177-3AD203B41FA5}">
                      <a16:colId xmlns:a16="http://schemas.microsoft.com/office/drawing/2014/main" xmlns="" val="3537811732"/>
                    </a:ext>
                  </a:extLst>
                </a:gridCol>
                <a:gridCol w="1486210">
                  <a:extLst>
                    <a:ext uri="{9D8B030D-6E8A-4147-A177-3AD203B41FA5}">
                      <a16:colId xmlns:a16="http://schemas.microsoft.com/office/drawing/2014/main" xmlns="" val="3927945028"/>
                    </a:ext>
                  </a:extLst>
                </a:gridCol>
                <a:gridCol w="1693306">
                  <a:extLst>
                    <a:ext uri="{9D8B030D-6E8A-4147-A177-3AD203B41FA5}">
                      <a16:colId xmlns:a16="http://schemas.microsoft.com/office/drawing/2014/main" xmlns="" val="507590231"/>
                    </a:ext>
                  </a:extLst>
                </a:gridCol>
              </a:tblGrid>
              <a:tr h="200815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Molto in disaccordo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In disaccordo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Molto d'accordo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extLst>
                  <a:ext uri="{0D108BD9-81ED-4DB2-BD59-A6C34878D82A}">
                    <a16:rowId xmlns:a16="http://schemas.microsoft.com/office/drawing/2014/main" xmlns="" val="2072978611"/>
                  </a:ext>
                </a:extLst>
              </a:tr>
              <a:tr h="200815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D'accordo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extLst>
                  <a:ext uri="{0D108BD9-81ED-4DB2-BD59-A6C34878D82A}">
                    <a16:rowId xmlns:a16="http://schemas.microsoft.com/office/drawing/2014/main" xmlns="" val="4077002907"/>
                  </a:ext>
                </a:extLst>
              </a:tr>
              <a:tr h="20081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FT3. Questa istituzione scolastica promuove attività rivolte al territorio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41193" anchor="b"/>
                </a:tc>
                <a:extLst>
                  <a:ext uri="{0D108BD9-81ED-4DB2-BD59-A6C34878D82A}">
                    <a16:rowId xmlns:a16="http://schemas.microsoft.com/office/drawing/2014/main" xmlns="" val="1521384058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855011D2-C4A9-4BB9-8174-970225B21D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392150"/>
              </p:ext>
            </p:extLst>
          </p:nvPr>
        </p:nvGraphicFramePr>
        <p:xfrm>
          <a:off x="508000" y="4462931"/>
          <a:ext cx="10756347" cy="218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9316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0D478AD9-DD23-4409-B0B8-6C93759ED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1943713"/>
              </p:ext>
            </p:extLst>
          </p:nvPr>
        </p:nvGraphicFramePr>
        <p:xfrm>
          <a:off x="355600" y="241300"/>
          <a:ext cx="11226800" cy="1077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5229">
                  <a:extLst>
                    <a:ext uri="{9D8B030D-6E8A-4147-A177-3AD203B41FA5}">
                      <a16:colId xmlns:a16="http://schemas.microsoft.com/office/drawing/2014/main" xmlns="" val="1150859461"/>
                    </a:ext>
                  </a:extLst>
                </a:gridCol>
                <a:gridCol w="1916893">
                  <a:extLst>
                    <a:ext uri="{9D8B030D-6E8A-4147-A177-3AD203B41FA5}">
                      <a16:colId xmlns:a16="http://schemas.microsoft.com/office/drawing/2014/main" xmlns="" val="2656532634"/>
                    </a:ext>
                  </a:extLst>
                </a:gridCol>
                <a:gridCol w="1048300">
                  <a:extLst>
                    <a:ext uri="{9D8B030D-6E8A-4147-A177-3AD203B41FA5}">
                      <a16:colId xmlns:a16="http://schemas.microsoft.com/office/drawing/2014/main" xmlns="" val="3142384001"/>
                    </a:ext>
                  </a:extLst>
                </a:gridCol>
                <a:gridCol w="1220522">
                  <a:extLst>
                    <a:ext uri="{9D8B030D-6E8A-4147-A177-3AD203B41FA5}">
                      <a16:colId xmlns:a16="http://schemas.microsoft.com/office/drawing/2014/main" xmlns="" val="1823866063"/>
                    </a:ext>
                  </a:extLst>
                </a:gridCol>
                <a:gridCol w="1397734">
                  <a:extLst>
                    <a:ext uri="{9D8B030D-6E8A-4147-A177-3AD203B41FA5}">
                      <a16:colId xmlns:a16="http://schemas.microsoft.com/office/drawing/2014/main" xmlns="" val="715520206"/>
                    </a:ext>
                  </a:extLst>
                </a:gridCol>
                <a:gridCol w="1158122">
                  <a:extLst>
                    <a:ext uri="{9D8B030D-6E8A-4147-A177-3AD203B41FA5}">
                      <a16:colId xmlns:a16="http://schemas.microsoft.com/office/drawing/2014/main" xmlns="" val="4120464719"/>
                    </a:ext>
                  </a:extLst>
                </a:gridCol>
              </a:tblGrid>
              <a:tr h="164189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Molto in disaccordo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In disaccordo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Molto d'accordo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extLst>
                  <a:ext uri="{0D108BD9-81ED-4DB2-BD59-A6C34878D82A}">
                    <a16:rowId xmlns:a16="http://schemas.microsoft.com/office/drawing/2014/main" xmlns="" val="502545519"/>
                  </a:ext>
                </a:extLst>
              </a:tr>
              <a:tr h="164189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D'accordo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Mancante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extLst>
                  <a:ext uri="{0D108BD9-81ED-4DB2-BD59-A6C34878D82A}">
                    <a16:rowId xmlns:a16="http://schemas.microsoft.com/office/drawing/2014/main" xmlns="" val="2265996998"/>
                  </a:ext>
                </a:extLst>
              </a:tr>
              <a:tr h="164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FT4. Questa istituzione scolastica si confronta con le famiglie sulle linee educative e 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extLst>
                  <a:ext uri="{0D108BD9-81ED-4DB2-BD59-A6C34878D82A}">
                    <a16:rowId xmlns:a16="http://schemas.microsoft.com/office/drawing/2014/main" xmlns="" val="2326631516"/>
                  </a:ext>
                </a:extLst>
              </a:tr>
              <a:tr h="164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valori da trasmettere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extLst>
                  <a:ext uri="{0D108BD9-81ED-4DB2-BD59-A6C34878D82A}">
                    <a16:rowId xmlns:a16="http://schemas.microsoft.com/office/drawing/2014/main" xmlns="" val="871779431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2A2E588D-DB22-4B61-BA04-03DDEBB54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1815792"/>
              </p:ext>
            </p:extLst>
          </p:nvPr>
        </p:nvGraphicFramePr>
        <p:xfrm>
          <a:off x="4756558" y="1318488"/>
          <a:ext cx="7038363" cy="195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FEF2DE6F-06DE-411B-B285-054A202A0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7171555"/>
              </p:ext>
            </p:extLst>
          </p:nvPr>
        </p:nvGraphicFramePr>
        <p:xfrm>
          <a:off x="355601" y="3273287"/>
          <a:ext cx="11226799" cy="1077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5228">
                  <a:extLst>
                    <a:ext uri="{9D8B030D-6E8A-4147-A177-3AD203B41FA5}">
                      <a16:colId xmlns:a16="http://schemas.microsoft.com/office/drawing/2014/main" xmlns="" val="4123560271"/>
                    </a:ext>
                  </a:extLst>
                </a:gridCol>
                <a:gridCol w="1916893">
                  <a:extLst>
                    <a:ext uri="{9D8B030D-6E8A-4147-A177-3AD203B41FA5}">
                      <a16:colId xmlns:a16="http://schemas.microsoft.com/office/drawing/2014/main" xmlns="" val="3704173687"/>
                    </a:ext>
                  </a:extLst>
                </a:gridCol>
                <a:gridCol w="1048300">
                  <a:extLst>
                    <a:ext uri="{9D8B030D-6E8A-4147-A177-3AD203B41FA5}">
                      <a16:colId xmlns:a16="http://schemas.microsoft.com/office/drawing/2014/main" xmlns="" val="3473636100"/>
                    </a:ext>
                  </a:extLst>
                </a:gridCol>
                <a:gridCol w="1220522">
                  <a:extLst>
                    <a:ext uri="{9D8B030D-6E8A-4147-A177-3AD203B41FA5}">
                      <a16:colId xmlns:a16="http://schemas.microsoft.com/office/drawing/2014/main" xmlns="" val="200772148"/>
                    </a:ext>
                  </a:extLst>
                </a:gridCol>
                <a:gridCol w="1397734">
                  <a:extLst>
                    <a:ext uri="{9D8B030D-6E8A-4147-A177-3AD203B41FA5}">
                      <a16:colId xmlns:a16="http://schemas.microsoft.com/office/drawing/2014/main" xmlns="" val="1283772440"/>
                    </a:ext>
                  </a:extLst>
                </a:gridCol>
                <a:gridCol w="1158122">
                  <a:extLst>
                    <a:ext uri="{9D8B030D-6E8A-4147-A177-3AD203B41FA5}">
                      <a16:colId xmlns:a16="http://schemas.microsoft.com/office/drawing/2014/main" xmlns="" val="7746246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Molto in disaccordo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In disaccordo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Molto d'accordo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extLst>
                  <a:ext uri="{0D108BD9-81ED-4DB2-BD59-A6C34878D82A}">
                    <a16:rowId xmlns:a16="http://schemas.microsoft.com/office/drawing/2014/main" xmlns="" val="2098384638"/>
                  </a:ext>
                </a:extLst>
              </a:tr>
              <a:tr h="164189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D'accordo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Mancante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extLst>
                  <a:ext uri="{0D108BD9-81ED-4DB2-BD59-A6C34878D82A}">
                    <a16:rowId xmlns:a16="http://schemas.microsoft.com/office/drawing/2014/main" xmlns="" val="526234891"/>
                  </a:ext>
                </a:extLst>
              </a:tr>
              <a:tr h="164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FT5. Questa istituzione scolastica organizza eventi culturali in collaborazione con le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38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17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extLst>
                  <a:ext uri="{0D108BD9-81ED-4DB2-BD59-A6C34878D82A}">
                    <a16:rowId xmlns:a16="http://schemas.microsoft.com/office/drawing/2014/main" xmlns="" val="3551116762"/>
                  </a:ext>
                </a:extLst>
              </a:tr>
              <a:tr h="1641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famiglie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7" marR="7017" marT="7017" marB="33680" anchor="b"/>
                </a:tc>
                <a:extLst>
                  <a:ext uri="{0D108BD9-81ED-4DB2-BD59-A6C34878D82A}">
                    <a16:rowId xmlns:a16="http://schemas.microsoft.com/office/drawing/2014/main" xmlns="" val="3601900981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F276C217-CBAB-4FA9-B614-10FF943F0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3026834"/>
              </p:ext>
            </p:extLst>
          </p:nvPr>
        </p:nvGraphicFramePr>
        <p:xfrm>
          <a:off x="781878" y="4350475"/>
          <a:ext cx="10667997" cy="235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1171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944753F-790D-4B19-B63B-241E3CE44944}"/>
              </a:ext>
            </a:extLst>
          </p:cNvPr>
          <p:cNvSpPr/>
          <p:nvPr/>
        </p:nvSpPr>
        <p:spPr>
          <a:xfrm>
            <a:off x="596348" y="760200"/>
            <a:ext cx="11105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AREA III - PROGETTAZIONE DIDATTICA E POLITICHE SCOLASTICHE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CBEC7D78-7E4A-4A81-9837-95844274E46D}"/>
              </a:ext>
            </a:extLst>
          </p:cNvPr>
          <p:cNvSpPr/>
          <p:nvPr/>
        </p:nvSpPr>
        <p:spPr>
          <a:xfrm>
            <a:off x="419100" y="1265535"/>
            <a:ext cx="1140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Di seguito troverà una lista di ATTIVITÀ, le chiediamo di leggerle e poi di indicare le due a cui dedica più tempo in classe</a:t>
            </a:r>
            <a:endParaRPr lang="it-IT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xmlns="" id="{8C6AA268-00B3-4AF3-A5E3-B00B7DF7D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5853102"/>
              </p:ext>
            </p:extLst>
          </p:nvPr>
        </p:nvGraphicFramePr>
        <p:xfrm>
          <a:off x="774148" y="1911866"/>
          <a:ext cx="10852994" cy="2386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5558">
                  <a:extLst>
                    <a:ext uri="{9D8B030D-6E8A-4147-A177-3AD203B41FA5}">
                      <a16:colId xmlns:a16="http://schemas.microsoft.com/office/drawing/2014/main" xmlns="" val="1130849321"/>
                    </a:ext>
                  </a:extLst>
                </a:gridCol>
                <a:gridCol w="1459737">
                  <a:extLst>
                    <a:ext uri="{9D8B030D-6E8A-4147-A177-3AD203B41FA5}">
                      <a16:colId xmlns:a16="http://schemas.microsoft.com/office/drawing/2014/main" xmlns="" val="633023678"/>
                    </a:ext>
                  </a:extLst>
                </a:gridCol>
                <a:gridCol w="1148022">
                  <a:extLst>
                    <a:ext uri="{9D8B030D-6E8A-4147-A177-3AD203B41FA5}">
                      <a16:colId xmlns:a16="http://schemas.microsoft.com/office/drawing/2014/main" xmlns="" val="937672663"/>
                    </a:ext>
                  </a:extLst>
                </a:gridCol>
                <a:gridCol w="1459737">
                  <a:extLst>
                    <a:ext uri="{9D8B030D-6E8A-4147-A177-3AD203B41FA5}">
                      <a16:colId xmlns:a16="http://schemas.microsoft.com/office/drawing/2014/main" xmlns="" val="2296110961"/>
                    </a:ext>
                  </a:extLst>
                </a:gridCol>
                <a:gridCol w="1459737">
                  <a:extLst>
                    <a:ext uri="{9D8B030D-6E8A-4147-A177-3AD203B41FA5}">
                      <a16:colId xmlns:a16="http://schemas.microsoft.com/office/drawing/2014/main" xmlns="" val="1413113231"/>
                    </a:ext>
                  </a:extLst>
                </a:gridCol>
                <a:gridCol w="1281028">
                  <a:extLst>
                    <a:ext uri="{9D8B030D-6E8A-4147-A177-3AD203B41FA5}">
                      <a16:colId xmlns:a16="http://schemas.microsoft.com/office/drawing/2014/main" xmlns="" val="2855246005"/>
                    </a:ext>
                  </a:extLst>
                </a:gridCol>
                <a:gridCol w="629175">
                  <a:extLst>
                    <a:ext uri="{9D8B030D-6E8A-4147-A177-3AD203B41FA5}">
                      <a16:colId xmlns:a16="http://schemas.microsoft.com/office/drawing/2014/main" xmlns="" val="113604747"/>
                    </a:ext>
                  </a:extLst>
                </a:gridCol>
              </a:tblGrid>
              <a:tr h="16180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Altro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extLst>
                  <a:ext uri="{0D108BD9-81ED-4DB2-BD59-A6C34878D82A}">
                    <a16:rowId xmlns:a16="http://schemas.microsoft.com/office/drawing/2014/main" xmlns="" val="1988281371"/>
                  </a:ext>
                </a:extLst>
              </a:tr>
              <a:tr h="43714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Qual è la prima ATTIVITÀ a cui dedica più tempo in classe?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o mancante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extLst>
                  <a:ext uri="{0D108BD9-81ED-4DB2-BD59-A6C34878D82A}">
                    <a16:rowId xmlns:a16="http://schemas.microsoft.com/office/drawing/2014/main" xmlns="" val="541192170"/>
                  </a:ext>
                </a:extLst>
              </a:tr>
              <a:tr h="16180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extLst>
                  <a:ext uri="{0D108BD9-81ED-4DB2-BD59-A6C34878D82A}">
                    <a16:rowId xmlns:a16="http://schemas.microsoft.com/office/drawing/2014/main" xmlns="" val="1108776900"/>
                  </a:ext>
                </a:extLst>
              </a:tr>
              <a:tr h="16180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b)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d)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extLst>
                  <a:ext uri="{0D108BD9-81ED-4DB2-BD59-A6C34878D82A}">
                    <a16:rowId xmlns:a16="http://schemas.microsoft.com/office/drawing/2014/main" xmlns="" val="1437567622"/>
                  </a:ext>
                </a:extLst>
              </a:tr>
              <a:tr h="712493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Far esercitare gli studenti individualmente in classe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Far lavorare gli studenti in piccoli gruppi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Lasciare spazio a discussioni in classe e a interventi liberi degli studenti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Dedicare tempo in classe alla correzione dei compiti o degli esercizi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Organizzare attività che richiedono la partecipazione attiva degli studenti (ricerche, progetti,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extLst>
                  <a:ext uri="{0D108BD9-81ED-4DB2-BD59-A6C34878D82A}">
                    <a16:rowId xmlns:a16="http://schemas.microsoft.com/office/drawing/2014/main" xmlns="" val="2460420347"/>
                  </a:ext>
                </a:extLst>
              </a:tr>
              <a:tr h="16180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Numero di indicazioni date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7" marR="5527" marT="5527" marB="26528" anchor="b"/>
                </a:tc>
                <a:extLst>
                  <a:ext uri="{0D108BD9-81ED-4DB2-BD59-A6C34878D82A}">
                    <a16:rowId xmlns:a16="http://schemas.microsoft.com/office/drawing/2014/main" xmlns="" val="451047949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CFC4A30A-F515-4120-9AA4-8F1879D707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5311596"/>
              </p:ext>
            </p:extLst>
          </p:nvPr>
        </p:nvGraphicFramePr>
        <p:xfrm>
          <a:off x="4068660" y="4114800"/>
          <a:ext cx="76330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7825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BA3926DD-9C55-4ED2-AECC-40877C0A7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3383258"/>
              </p:ext>
            </p:extLst>
          </p:nvPr>
        </p:nvGraphicFramePr>
        <p:xfrm>
          <a:off x="888999" y="457200"/>
          <a:ext cx="10515603" cy="2179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5324">
                  <a:extLst>
                    <a:ext uri="{9D8B030D-6E8A-4147-A177-3AD203B41FA5}">
                      <a16:colId xmlns:a16="http://schemas.microsoft.com/office/drawing/2014/main" xmlns="" val="1350809874"/>
                    </a:ext>
                  </a:extLst>
                </a:gridCol>
                <a:gridCol w="1412626">
                  <a:extLst>
                    <a:ext uri="{9D8B030D-6E8A-4147-A177-3AD203B41FA5}">
                      <a16:colId xmlns:a16="http://schemas.microsoft.com/office/drawing/2014/main" xmlns="" val="4139330576"/>
                    </a:ext>
                  </a:extLst>
                </a:gridCol>
                <a:gridCol w="1118329">
                  <a:extLst>
                    <a:ext uri="{9D8B030D-6E8A-4147-A177-3AD203B41FA5}">
                      <a16:colId xmlns:a16="http://schemas.microsoft.com/office/drawing/2014/main" xmlns="" val="118217924"/>
                    </a:ext>
                  </a:extLst>
                </a:gridCol>
                <a:gridCol w="1412626">
                  <a:extLst>
                    <a:ext uri="{9D8B030D-6E8A-4147-A177-3AD203B41FA5}">
                      <a16:colId xmlns:a16="http://schemas.microsoft.com/office/drawing/2014/main" xmlns="" val="2521534833"/>
                    </a:ext>
                  </a:extLst>
                </a:gridCol>
                <a:gridCol w="1412626">
                  <a:extLst>
                    <a:ext uri="{9D8B030D-6E8A-4147-A177-3AD203B41FA5}">
                      <a16:colId xmlns:a16="http://schemas.microsoft.com/office/drawing/2014/main" xmlns="" val="320743700"/>
                    </a:ext>
                  </a:extLst>
                </a:gridCol>
                <a:gridCol w="1412626">
                  <a:extLst>
                    <a:ext uri="{9D8B030D-6E8A-4147-A177-3AD203B41FA5}">
                      <a16:colId xmlns:a16="http://schemas.microsoft.com/office/drawing/2014/main" xmlns="" val="2214928341"/>
                    </a:ext>
                  </a:extLst>
                </a:gridCol>
                <a:gridCol w="441446">
                  <a:extLst>
                    <a:ext uri="{9D8B030D-6E8A-4147-A177-3AD203B41FA5}">
                      <a16:colId xmlns:a16="http://schemas.microsoft.com/office/drawing/2014/main" xmlns="" val="25530934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extLst>
                  <a:ext uri="{0D108BD9-81ED-4DB2-BD59-A6C34878D82A}">
                    <a16:rowId xmlns:a16="http://schemas.microsoft.com/office/drawing/2014/main" xmlns="" val="1586142774"/>
                  </a:ext>
                </a:extLst>
              </a:tr>
              <a:tr h="12914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Qual è la seconda ATTIVITÀ a cui dedica più tempo in classe?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extLst>
                  <a:ext uri="{0D108BD9-81ED-4DB2-BD59-A6C34878D82A}">
                    <a16:rowId xmlns:a16="http://schemas.microsoft.com/office/drawing/2014/main" xmlns="" val="309327406"/>
                  </a:ext>
                </a:extLst>
              </a:tr>
              <a:tr h="12914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extLst>
                  <a:ext uri="{0D108BD9-81ED-4DB2-BD59-A6C34878D82A}">
                    <a16:rowId xmlns:a16="http://schemas.microsoft.com/office/drawing/2014/main" xmlns="" val="3321533122"/>
                  </a:ext>
                </a:extLst>
              </a:tr>
              <a:tr h="12914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b)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Altro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extLst>
                  <a:ext uri="{0D108BD9-81ED-4DB2-BD59-A6C34878D82A}">
                    <a16:rowId xmlns:a16="http://schemas.microsoft.com/office/drawing/2014/main" xmlns="" val="458208483"/>
                  </a:ext>
                </a:extLst>
              </a:tr>
              <a:tr h="253876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Far esercitare gli studenti individualmente in classe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Far lavorare gli studenti in piccoli gruppi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Lasciare spazio a discussioni in classe e a interventi liberi degli studenti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Dedicare tempo in classe alla correzione dei compiti o degli esercizi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Organizzare attività che richiedono la partecipazione attiva degli studenti (ricerche, progetti,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o mancante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extLst>
                  <a:ext uri="{0D108BD9-81ED-4DB2-BD59-A6C34878D82A}">
                    <a16:rowId xmlns:a16="http://schemas.microsoft.com/office/drawing/2014/main" xmlns="" val="2893986206"/>
                  </a:ext>
                </a:extLst>
              </a:tr>
              <a:tr h="12914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Numero di indicazioni date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27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26491" anchor="b"/>
                </a:tc>
                <a:extLst>
                  <a:ext uri="{0D108BD9-81ED-4DB2-BD59-A6C34878D82A}">
                    <a16:rowId xmlns:a16="http://schemas.microsoft.com/office/drawing/2014/main" xmlns="" val="3743398028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3CFD3C4D-CF71-4F3C-94CE-8CC454978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6712542"/>
              </p:ext>
            </p:extLst>
          </p:nvPr>
        </p:nvGraphicFramePr>
        <p:xfrm>
          <a:off x="4068660" y="3104321"/>
          <a:ext cx="7466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4616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12FF3DBB-3DC5-4B3D-9E8D-5E1D8DAC0E6C}"/>
              </a:ext>
            </a:extLst>
          </p:cNvPr>
          <p:cNvSpPr/>
          <p:nvPr/>
        </p:nvSpPr>
        <p:spPr>
          <a:xfrm>
            <a:off x="596348" y="530231"/>
            <a:ext cx="10893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AREA III - PROGETTAZIONE DIDATTICA E POLITICHE SCOLASTICHE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Di seguito troverà una lista di STRATEGIE, le chiediamo di leggerle e poi di indicare le due che utilizza con maggiore frequenza in classe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088E176-C711-4D3F-8A50-90326264C613}"/>
              </a:ext>
            </a:extLst>
          </p:cNvPr>
          <p:cNvSpPr/>
          <p:nvPr/>
        </p:nvSpPr>
        <p:spPr>
          <a:xfrm>
            <a:off x="838200" y="1619935"/>
            <a:ext cx="1038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Qual è la prima STRATEGIA che utilizza con maggiore frequenza in classe?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EEDF0666-5D3F-48BF-92EF-33A0543A4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4664946"/>
              </p:ext>
            </p:extLst>
          </p:nvPr>
        </p:nvGraphicFramePr>
        <p:xfrm>
          <a:off x="596348" y="2155640"/>
          <a:ext cx="10893285" cy="1515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2903">
                  <a:extLst>
                    <a:ext uri="{9D8B030D-6E8A-4147-A177-3AD203B41FA5}">
                      <a16:colId xmlns:a16="http://schemas.microsoft.com/office/drawing/2014/main" xmlns="" val="3117042630"/>
                    </a:ext>
                  </a:extLst>
                </a:gridCol>
                <a:gridCol w="1398770">
                  <a:extLst>
                    <a:ext uri="{9D8B030D-6E8A-4147-A177-3AD203B41FA5}">
                      <a16:colId xmlns:a16="http://schemas.microsoft.com/office/drawing/2014/main" xmlns="" val="535596099"/>
                    </a:ext>
                  </a:extLst>
                </a:gridCol>
                <a:gridCol w="1398770">
                  <a:extLst>
                    <a:ext uri="{9D8B030D-6E8A-4147-A177-3AD203B41FA5}">
                      <a16:colId xmlns:a16="http://schemas.microsoft.com/office/drawing/2014/main" xmlns="" val="4123318490"/>
                    </a:ext>
                  </a:extLst>
                </a:gridCol>
                <a:gridCol w="1398770">
                  <a:extLst>
                    <a:ext uri="{9D8B030D-6E8A-4147-A177-3AD203B41FA5}">
                      <a16:colId xmlns:a16="http://schemas.microsoft.com/office/drawing/2014/main" xmlns="" val="791864349"/>
                    </a:ext>
                  </a:extLst>
                </a:gridCol>
                <a:gridCol w="1398770">
                  <a:extLst>
                    <a:ext uri="{9D8B030D-6E8A-4147-A177-3AD203B41FA5}">
                      <a16:colId xmlns:a16="http://schemas.microsoft.com/office/drawing/2014/main" xmlns="" val="1198487625"/>
                    </a:ext>
                  </a:extLst>
                </a:gridCol>
                <a:gridCol w="1398770">
                  <a:extLst>
                    <a:ext uri="{9D8B030D-6E8A-4147-A177-3AD203B41FA5}">
                      <a16:colId xmlns:a16="http://schemas.microsoft.com/office/drawing/2014/main" xmlns="" val="2063535987"/>
                    </a:ext>
                  </a:extLst>
                </a:gridCol>
                <a:gridCol w="626532">
                  <a:extLst>
                    <a:ext uri="{9D8B030D-6E8A-4147-A177-3AD203B41FA5}">
                      <a16:colId xmlns:a16="http://schemas.microsoft.com/office/drawing/2014/main" xmlns="" val="211697703"/>
                    </a:ext>
                  </a:extLst>
                </a:gridCol>
              </a:tblGrid>
              <a:tr h="293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b)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c)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d)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e)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extLst>
                  <a:ext uri="{0D108BD9-81ED-4DB2-BD59-A6C34878D82A}">
                    <a16:rowId xmlns:a16="http://schemas.microsoft.com/office/drawing/2014/main" xmlns="" val="2744312310"/>
                  </a:ext>
                </a:extLst>
              </a:tr>
              <a:tr h="372467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 Differenziare i compiti (esercizi, attività) in base alle diverse capacità degli studenti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Argomentare la valutazione dicendo allo studente in cosa ha fatto bene e cosa ha fatto male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Dare indicazioni sul metodo da seguire per svolgere un compito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Esplicitare agli studenti gli obiettivi della lezione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Verificare la comprensione degli argomenti facendo domande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Altro o mancante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extLst>
                  <a:ext uri="{0D108BD9-81ED-4DB2-BD59-A6C34878D82A}">
                    <a16:rowId xmlns:a16="http://schemas.microsoft.com/office/drawing/2014/main" xmlns="" val="3085696771"/>
                  </a:ext>
                </a:extLst>
              </a:tr>
              <a:tr h="27757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Numero di indicazioni date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extLst>
                  <a:ext uri="{0D108BD9-81ED-4DB2-BD59-A6C34878D82A}">
                    <a16:rowId xmlns:a16="http://schemas.microsoft.com/office/drawing/2014/main" xmlns="" val="3078021869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F63641AA-1738-4F43-98DB-D7B3567A2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7447173"/>
              </p:ext>
            </p:extLst>
          </p:nvPr>
        </p:nvGraphicFramePr>
        <p:xfrm>
          <a:off x="3741489" y="3837701"/>
          <a:ext cx="77481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9262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34EEE50B-B220-4AFE-911B-A0FA75EFF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748497"/>
              </p:ext>
            </p:extLst>
          </p:nvPr>
        </p:nvGraphicFramePr>
        <p:xfrm>
          <a:off x="578840" y="510656"/>
          <a:ext cx="10556847" cy="1981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673">
                  <a:extLst>
                    <a:ext uri="{9D8B030D-6E8A-4147-A177-3AD203B41FA5}">
                      <a16:colId xmlns:a16="http://schemas.microsoft.com/office/drawing/2014/main" xmlns="" val="19504220"/>
                    </a:ext>
                  </a:extLst>
                </a:gridCol>
                <a:gridCol w="1350273">
                  <a:extLst>
                    <a:ext uri="{9D8B030D-6E8A-4147-A177-3AD203B41FA5}">
                      <a16:colId xmlns:a16="http://schemas.microsoft.com/office/drawing/2014/main" xmlns="" val="700125055"/>
                    </a:ext>
                  </a:extLst>
                </a:gridCol>
                <a:gridCol w="1350273">
                  <a:extLst>
                    <a:ext uri="{9D8B030D-6E8A-4147-A177-3AD203B41FA5}">
                      <a16:colId xmlns:a16="http://schemas.microsoft.com/office/drawing/2014/main" xmlns="" val="3473080973"/>
                    </a:ext>
                  </a:extLst>
                </a:gridCol>
                <a:gridCol w="1350273">
                  <a:extLst>
                    <a:ext uri="{9D8B030D-6E8A-4147-A177-3AD203B41FA5}">
                      <a16:colId xmlns:a16="http://schemas.microsoft.com/office/drawing/2014/main" xmlns="" val="3826242640"/>
                    </a:ext>
                  </a:extLst>
                </a:gridCol>
                <a:gridCol w="1350273">
                  <a:extLst>
                    <a:ext uri="{9D8B030D-6E8A-4147-A177-3AD203B41FA5}">
                      <a16:colId xmlns:a16="http://schemas.microsoft.com/office/drawing/2014/main" xmlns="" val="1226234337"/>
                    </a:ext>
                  </a:extLst>
                </a:gridCol>
                <a:gridCol w="1350273">
                  <a:extLst>
                    <a:ext uri="{9D8B030D-6E8A-4147-A177-3AD203B41FA5}">
                      <a16:colId xmlns:a16="http://schemas.microsoft.com/office/drawing/2014/main" xmlns="" val="1765854676"/>
                    </a:ext>
                  </a:extLst>
                </a:gridCol>
                <a:gridCol w="604809">
                  <a:extLst>
                    <a:ext uri="{9D8B030D-6E8A-4147-A177-3AD203B41FA5}">
                      <a16:colId xmlns:a16="http://schemas.microsoft.com/office/drawing/2014/main" xmlns="" val="372233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Qual è la seconda STRATEGIA che utilizza con maggiore frequenza in classe ?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extLst>
                  <a:ext uri="{0D108BD9-81ED-4DB2-BD59-A6C34878D82A}">
                    <a16:rowId xmlns:a16="http://schemas.microsoft.com/office/drawing/2014/main" xmlns="" val="523707109"/>
                  </a:ext>
                </a:extLst>
              </a:tr>
              <a:tr h="12344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extLst>
                  <a:ext uri="{0D108BD9-81ED-4DB2-BD59-A6C34878D82A}">
                    <a16:rowId xmlns:a16="http://schemas.microsoft.com/office/drawing/2014/main" xmlns="" val="3804116136"/>
                  </a:ext>
                </a:extLst>
              </a:tr>
              <a:tr h="12344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b)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extLst>
                  <a:ext uri="{0D108BD9-81ED-4DB2-BD59-A6C34878D82A}">
                    <a16:rowId xmlns:a16="http://schemas.microsoft.com/office/drawing/2014/main" xmlns="" val="1143125291"/>
                  </a:ext>
                </a:extLst>
              </a:tr>
              <a:tr h="309138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Differenziare i compiti (esercizi, attività) in base alle diverse capacità degli studenti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Argomentare la valutazione dicendo allo studente in cosa ha fatto bene e cosa ha fatto male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Dare indicazioni sul metodo da seguire per svolgere un compito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Esplicitare agli studenti gli obiettivi della lezione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Verificare la comprensione degli argomenti facendo domande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Altro o mancante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extLst>
                  <a:ext uri="{0D108BD9-81ED-4DB2-BD59-A6C34878D82A}">
                    <a16:rowId xmlns:a16="http://schemas.microsoft.com/office/drawing/2014/main" xmlns="" val="122496976"/>
                  </a:ext>
                </a:extLst>
              </a:tr>
              <a:tr h="12344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Numero di indicazioni date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25322" anchor="b"/>
                </a:tc>
                <a:extLst>
                  <a:ext uri="{0D108BD9-81ED-4DB2-BD59-A6C34878D82A}">
                    <a16:rowId xmlns:a16="http://schemas.microsoft.com/office/drawing/2014/main" xmlns="" val="2506508864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EC516FDF-D05B-46B6-B105-441032403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5788322"/>
              </p:ext>
            </p:extLst>
          </p:nvPr>
        </p:nvGraphicFramePr>
        <p:xfrm>
          <a:off x="3724712" y="2710542"/>
          <a:ext cx="74109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5661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BC955C7-ADA4-4143-9E25-C280FF0A255F}"/>
              </a:ext>
            </a:extLst>
          </p:cNvPr>
          <p:cNvSpPr/>
          <p:nvPr/>
        </p:nvSpPr>
        <p:spPr>
          <a:xfrm>
            <a:off x="2534160" y="599149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Dati conclusivi sul docente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5CA7F5DA-8A08-4CA8-906C-7F1CD98C5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2944333"/>
              </p:ext>
            </p:extLst>
          </p:nvPr>
        </p:nvGraphicFramePr>
        <p:xfrm>
          <a:off x="1018312" y="1040260"/>
          <a:ext cx="10105489" cy="670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46951">
                  <a:extLst>
                    <a:ext uri="{9D8B030D-6E8A-4147-A177-3AD203B41FA5}">
                      <a16:colId xmlns:a16="http://schemas.microsoft.com/office/drawing/2014/main" xmlns="" val="342094918"/>
                    </a:ext>
                  </a:extLst>
                </a:gridCol>
                <a:gridCol w="5058538">
                  <a:extLst>
                    <a:ext uri="{9D8B030D-6E8A-4147-A177-3AD203B41FA5}">
                      <a16:colId xmlns:a16="http://schemas.microsoft.com/office/drawing/2014/main" xmlns="" val="18128656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Maschi ( numero totale docenti)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Femmine ( numero totale docenti)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03498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55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8990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SENZA RISPOSTA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5100394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FF90A606-6B95-40A0-8A1C-1A8E392A9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5617852"/>
              </p:ext>
            </p:extLst>
          </p:nvPr>
        </p:nvGraphicFramePr>
        <p:xfrm>
          <a:off x="1018312" y="1782599"/>
          <a:ext cx="10105489" cy="1173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60897">
                  <a:extLst>
                    <a:ext uri="{9D8B030D-6E8A-4147-A177-3AD203B41FA5}">
                      <a16:colId xmlns:a16="http://schemas.microsoft.com/office/drawing/2014/main" xmlns="" val="404354014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xmlns="" val="1926626009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xmlns="" val="1772977733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xmlns="" val="419078477"/>
                    </a:ext>
                  </a:extLst>
                </a:gridCol>
                <a:gridCol w="2935140">
                  <a:extLst>
                    <a:ext uri="{9D8B030D-6E8A-4147-A177-3AD203B41FA5}">
                      <a16:colId xmlns:a16="http://schemas.microsoft.com/office/drawing/2014/main" xmlns="" val="1743874221"/>
                    </a:ext>
                  </a:extLst>
                </a:gridCol>
                <a:gridCol w="3043076">
                  <a:extLst>
                    <a:ext uri="{9D8B030D-6E8A-4147-A177-3AD203B41FA5}">
                      <a16:colId xmlns:a16="http://schemas.microsoft.com/office/drawing/2014/main" xmlns="" val="3446650043"/>
                    </a:ext>
                  </a:extLst>
                </a:gridCol>
              </a:tblGrid>
              <a:tr h="40449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Età ( numero totale docenti)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2288318"/>
                  </a:ext>
                </a:extLst>
              </a:tr>
              <a:tr h="269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meno di 35 anni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tra 36 e 45 anni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tra 46 e 55 anni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tra 56 anni o più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32628780"/>
                  </a:ext>
                </a:extLst>
              </a:tr>
              <a:tr h="1348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2101786"/>
                  </a:ext>
                </a:extLst>
              </a:tr>
              <a:tr h="13483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SENZA RISPOSTA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144668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E09186FF-783B-48A4-8361-7D947544B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6097336"/>
              </p:ext>
            </p:extLst>
          </p:nvPr>
        </p:nvGraphicFramePr>
        <p:xfrm>
          <a:off x="1018312" y="3027858"/>
          <a:ext cx="10038379" cy="10058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59168">
                  <a:extLst>
                    <a:ext uri="{9D8B030D-6E8A-4147-A177-3AD203B41FA5}">
                      <a16:colId xmlns:a16="http://schemas.microsoft.com/office/drawing/2014/main" xmlns="" val="2218483270"/>
                    </a:ext>
                  </a:extLst>
                </a:gridCol>
                <a:gridCol w="2606882">
                  <a:extLst>
                    <a:ext uri="{9D8B030D-6E8A-4147-A177-3AD203B41FA5}">
                      <a16:colId xmlns:a16="http://schemas.microsoft.com/office/drawing/2014/main" xmlns="" val="1486997495"/>
                    </a:ext>
                  </a:extLst>
                </a:gridCol>
                <a:gridCol w="2444907">
                  <a:extLst>
                    <a:ext uri="{9D8B030D-6E8A-4147-A177-3AD203B41FA5}">
                      <a16:colId xmlns:a16="http://schemas.microsoft.com/office/drawing/2014/main" xmlns="" val="3276700941"/>
                    </a:ext>
                  </a:extLst>
                </a:gridCol>
                <a:gridCol w="2527422">
                  <a:extLst>
                    <a:ext uri="{9D8B030D-6E8A-4147-A177-3AD203B41FA5}">
                      <a16:colId xmlns:a16="http://schemas.microsoft.com/office/drawing/2014/main" xmlns="" val="402941749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Da quanti anni lavora come insegnante? (numero totale dei docenti)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411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 anno o meno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 – 4 anni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 – 9 anni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 anni o più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2287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392924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SENZA RISPOSTA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0935418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xmlns="" id="{92FAC84E-40E1-4310-940A-DB9D18679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8139861"/>
              </p:ext>
            </p:extLst>
          </p:nvPr>
        </p:nvGraphicFramePr>
        <p:xfrm>
          <a:off x="1018312" y="4105477"/>
          <a:ext cx="10038380" cy="10058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51019">
                  <a:extLst>
                    <a:ext uri="{9D8B030D-6E8A-4147-A177-3AD203B41FA5}">
                      <a16:colId xmlns:a16="http://schemas.microsoft.com/office/drawing/2014/main" xmlns="" val="4118113244"/>
                    </a:ext>
                  </a:extLst>
                </a:gridCol>
                <a:gridCol w="2615032">
                  <a:extLst>
                    <a:ext uri="{9D8B030D-6E8A-4147-A177-3AD203B41FA5}">
                      <a16:colId xmlns:a16="http://schemas.microsoft.com/office/drawing/2014/main" xmlns="" val="1191722731"/>
                    </a:ext>
                  </a:extLst>
                </a:gridCol>
                <a:gridCol w="2451019">
                  <a:extLst>
                    <a:ext uri="{9D8B030D-6E8A-4147-A177-3AD203B41FA5}">
                      <a16:colId xmlns:a16="http://schemas.microsoft.com/office/drawing/2014/main" xmlns="" val="1760908585"/>
                    </a:ext>
                  </a:extLst>
                </a:gridCol>
                <a:gridCol w="2521310">
                  <a:extLst>
                    <a:ext uri="{9D8B030D-6E8A-4147-A177-3AD203B41FA5}">
                      <a16:colId xmlns:a16="http://schemas.microsoft.com/office/drawing/2014/main" xmlns="" val="195708487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Da quanti anni insegna in questa istituzione scolastica? (numero totale dei docenti)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9795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 anno o meno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 – 4 anni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 – 9 anni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 anni o più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9260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40498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SENZA RISPOSTA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29769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2FBCE35E-D5DD-4823-8B7D-8539C3703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7452616"/>
              </p:ext>
            </p:extLst>
          </p:nvPr>
        </p:nvGraphicFramePr>
        <p:xfrm>
          <a:off x="1018312" y="5183096"/>
          <a:ext cx="10038379" cy="1173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03742">
                  <a:extLst>
                    <a:ext uri="{9D8B030D-6E8A-4147-A177-3AD203B41FA5}">
                      <a16:colId xmlns:a16="http://schemas.microsoft.com/office/drawing/2014/main" xmlns="" val="4285313944"/>
                    </a:ext>
                  </a:extLst>
                </a:gridCol>
                <a:gridCol w="4934637">
                  <a:extLst>
                    <a:ext uri="{9D8B030D-6E8A-4147-A177-3AD203B41FA5}">
                      <a16:colId xmlns:a16="http://schemas.microsoft.com/office/drawing/2014/main" xmlns="" val="297664467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Che tipo di incarico ha? (numero totale dei docenti)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8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Insegnante di ruolo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Insegnante non di ruolo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3494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0943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SENZA RISPOSTA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75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1436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57F2A07C-1571-48A1-913C-D241F1D14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2716876"/>
              </p:ext>
            </p:extLst>
          </p:nvPr>
        </p:nvGraphicFramePr>
        <p:xfrm>
          <a:off x="528506" y="553838"/>
          <a:ext cx="10846966" cy="10058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56322">
                  <a:extLst>
                    <a:ext uri="{9D8B030D-6E8A-4147-A177-3AD203B41FA5}">
                      <a16:colId xmlns:a16="http://schemas.microsoft.com/office/drawing/2014/main" xmlns="" val="3399947478"/>
                    </a:ext>
                  </a:extLst>
                </a:gridCol>
                <a:gridCol w="2561487">
                  <a:extLst>
                    <a:ext uri="{9D8B030D-6E8A-4147-A177-3AD203B41FA5}">
                      <a16:colId xmlns:a16="http://schemas.microsoft.com/office/drawing/2014/main" xmlns="" val="4184065083"/>
                    </a:ext>
                  </a:extLst>
                </a:gridCol>
                <a:gridCol w="2617626">
                  <a:extLst>
                    <a:ext uri="{9D8B030D-6E8A-4147-A177-3AD203B41FA5}">
                      <a16:colId xmlns:a16="http://schemas.microsoft.com/office/drawing/2014/main" xmlns="" val="401953634"/>
                    </a:ext>
                  </a:extLst>
                </a:gridCol>
                <a:gridCol w="2911531">
                  <a:extLst>
                    <a:ext uri="{9D8B030D-6E8A-4147-A177-3AD203B41FA5}">
                      <a16:colId xmlns:a16="http://schemas.microsoft.com/office/drawing/2014/main" xmlns="" val="11254462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Cosa insegna in questo anno scolastico?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5972822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Primaria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9966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Area linguistica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Area scientifica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Area antropologica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Altro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03023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6116000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D3E8149A-7BD5-4E9C-A116-643F9B6E4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4436075"/>
              </p:ext>
            </p:extLst>
          </p:nvPr>
        </p:nvGraphicFramePr>
        <p:xfrm>
          <a:off x="528506" y="1559678"/>
          <a:ext cx="10846966" cy="1173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05266">
                  <a:extLst>
                    <a:ext uri="{9D8B030D-6E8A-4147-A177-3AD203B41FA5}">
                      <a16:colId xmlns:a16="http://schemas.microsoft.com/office/drawing/2014/main" xmlns="" val="570339506"/>
                    </a:ext>
                  </a:extLst>
                </a:gridCol>
                <a:gridCol w="2074947">
                  <a:extLst>
                    <a:ext uri="{9D8B030D-6E8A-4147-A177-3AD203B41FA5}">
                      <a16:colId xmlns:a16="http://schemas.microsoft.com/office/drawing/2014/main" xmlns="" val="2435219344"/>
                    </a:ext>
                  </a:extLst>
                </a:gridCol>
                <a:gridCol w="2207039">
                  <a:extLst>
                    <a:ext uri="{9D8B030D-6E8A-4147-A177-3AD203B41FA5}">
                      <a16:colId xmlns:a16="http://schemas.microsoft.com/office/drawing/2014/main" xmlns="" val="2418147366"/>
                    </a:ext>
                  </a:extLst>
                </a:gridCol>
                <a:gridCol w="1877910">
                  <a:extLst>
                    <a:ext uri="{9D8B030D-6E8A-4147-A177-3AD203B41FA5}">
                      <a16:colId xmlns:a16="http://schemas.microsoft.com/office/drawing/2014/main" xmlns="" val="2781255618"/>
                    </a:ext>
                  </a:extLst>
                </a:gridCol>
                <a:gridCol w="1581804">
                  <a:extLst>
                    <a:ext uri="{9D8B030D-6E8A-4147-A177-3AD203B41FA5}">
                      <a16:colId xmlns:a16="http://schemas.microsoft.com/office/drawing/2014/main" xmlns="" val="370230384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Secondaria I grado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3282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italiano, storia e geografia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matematica e scienze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ALTRO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37106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226919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SENZA RISPOSTA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8356654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4473B986-C464-47FA-BD40-21955CF85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9044536"/>
              </p:ext>
            </p:extLst>
          </p:nvPr>
        </p:nvGraphicFramePr>
        <p:xfrm>
          <a:off x="528506" y="3096472"/>
          <a:ext cx="10846964" cy="18440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00302">
                  <a:extLst>
                    <a:ext uri="{9D8B030D-6E8A-4147-A177-3AD203B41FA5}">
                      <a16:colId xmlns:a16="http://schemas.microsoft.com/office/drawing/2014/main" xmlns="" val="4176268480"/>
                    </a:ext>
                  </a:extLst>
                </a:gridCol>
                <a:gridCol w="726019">
                  <a:extLst>
                    <a:ext uri="{9D8B030D-6E8A-4147-A177-3AD203B41FA5}">
                      <a16:colId xmlns:a16="http://schemas.microsoft.com/office/drawing/2014/main" xmlns="" val="1643741657"/>
                    </a:ext>
                  </a:extLst>
                </a:gridCol>
                <a:gridCol w="726019">
                  <a:extLst>
                    <a:ext uri="{9D8B030D-6E8A-4147-A177-3AD203B41FA5}">
                      <a16:colId xmlns:a16="http://schemas.microsoft.com/office/drawing/2014/main" xmlns="" val="4139446416"/>
                    </a:ext>
                  </a:extLst>
                </a:gridCol>
                <a:gridCol w="726019">
                  <a:extLst>
                    <a:ext uri="{9D8B030D-6E8A-4147-A177-3AD203B41FA5}">
                      <a16:colId xmlns:a16="http://schemas.microsoft.com/office/drawing/2014/main" xmlns="" val="1430076807"/>
                    </a:ext>
                  </a:extLst>
                </a:gridCol>
                <a:gridCol w="726019">
                  <a:extLst>
                    <a:ext uri="{9D8B030D-6E8A-4147-A177-3AD203B41FA5}">
                      <a16:colId xmlns:a16="http://schemas.microsoft.com/office/drawing/2014/main" xmlns="" val="3997555725"/>
                    </a:ext>
                  </a:extLst>
                </a:gridCol>
                <a:gridCol w="726019">
                  <a:extLst>
                    <a:ext uri="{9D8B030D-6E8A-4147-A177-3AD203B41FA5}">
                      <a16:colId xmlns:a16="http://schemas.microsoft.com/office/drawing/2014/main" xmlns="" val="1981628717"/>
                    </a:ext>
                  </a:extLst>
                </a:gridCol>
                <a:gridCol w="726019">
                  <a:extLst>
                    <a:ext uri="{9D8B030D-6E8A-4147-A177-3AD203B41FA5}">
                      <a16:colId xmlns:a16="http://schemas.microsoft.com/office/drawing/2014/main" xmlns="" val="1472464504"/>
                    </a:ext>
                  </a:extLst>
                </a:gridCol>
                <a:gridCol w="2190548">
                  <a:extLst>
                    <a:ext uri="{9D8B030D-6E8A-4147-A177-3AD203B41FA5}">
                      <a16:colId xmlns:a16="http://schemas.microsoft.com/office/drawing/2014/main" xmlns="" val="3182844392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Quest’anno in quante sedi dell’istituzione scolastica insegna? ( numero totale docenti)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0246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una sede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due sedi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tre sedi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più di tre sedi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8149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1927147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Quest’anno insegna in una di queste classi? ( numero totale docenti)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454346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Classe V di Scuola Primaria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Classe III di Scuola Secondaria di I Grado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nessuna di queste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classi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Mancanti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997204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198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65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36C030-A3D8-450A-8F57-FFD863CD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12725"/>
            <a:ext cx="2400300" cy="854075"/>
          </a:xfrm>
        </p:spPr>
        <p:txBody>
          <a:bodyPr>
            <a:normAutofit/>
          </a:bodyPr>
          <a:lstStyle/>
          <a:p>
            <a:r>
              <a:rPr lang="it-IT" sz="1400" b="1" dirty="0"/>
              <a:t>AREA 1 – CLIMA SCOLASTICO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80174162-1421-4B11-9597-5D3BA5DF5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6481781"/>
              </p:ext>
            </p:extLst>
          </p:nvPr>
        </p:nvGraphicFramePr>
        <p:xfrm>
          <a:off x="592483" y="934920"/>
          <a:ext cx="10777881" cy="779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8170">
                  <a:extLst>
                    <a:ext uri="{9D8B030D-6E8A-4147-A177-3AD203B41FA5}">
                      <a16:colId xmlns:a16="http://schemas.microsoft.com/office/drawing/2014/main" xmlns="" val="3815544555"/>
                    </a:ext>
                  </a:extLst>
                </a:gridCol>
                <a:gridCol w="1218544">
                  <a:extLst>
                    <a:ext uri="{9D8B030D-6E8A-4147-A177-3AD203B41FA5}">
                      <a16:colId xmlns:a16="http://schemas.microsoft.com/office/drawing/2014/main" xmlns="" val="1805543095"/>
                    </a:ext>
                  </a:extLst>
                </a:gridCol>
                <a:gridCol w="1488903">
                  <a:extLst>
                    <a:ext uri="{9D8B030D-6E8A-4147-A177-3AD203B41FA5}">
                      <a16:colId xmlns:a16="http://schemas.microsoft.com/office/drawing/2014/main" xmlns="" val="391282437"/>
                    </a:ext>
                  </a:extLst>
                </a:gridCol>
                <a:gridCol w="1133344">
                  <a:extLst>
                    <a:ext uri="{9D8B030D-6E8A-4147-A177-3AD203B41FA5}">
                      <a16:colId xmlns:a16="http://schemas.microsoft.com/office/drawing/2014/main" xmlns="" val="1013540240"/>
                    </a:ext>
                  </a:extLst>
                </a:gridCol>
                <a:gridCol w="1288901">
                  <a:extLst>
                    <a:ext uri="{9D8B030D-6E8A-4147-A177-3AD203B41FA5}">
                      <a16:colId xmlns:a16="http://schemas.microsoft.com/office/drawing/2014/main" xmlns="" val="2079595081"/>
                    </a:ext>
                  </a:extLst>
                </a:gridCol>
                <a:gridCol w="1177789">
                  <a:extLst>
                    <a:ext uri="{9D8B030D-6E8A-4147-A177-3AD203B41FA5}">
                      <a16:colId xmlns:a16="http://schemas.microsoft.com/office/drawing/2014/main" xmlns="" val="4027048913"/>
                    </a:ext>
                  </a:extLst>
                </a:gridCol>
                <a:gridCol w="622230">
                  <a:extLst>
                    <a:ext uri="{9D8B030D-6E8A-4147-A177-3AD203B41FA5}">
                      <a16:colId xmlns:a16="http://schemas.microsoft.com/office/drawing/2014/main" xmlns="" val="1152933320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Pensi alla sua istituzione scolastica nel suo complesso. Quanto è d’accordo con le seguenti affermazioni?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826967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Altro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1385177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C1. In questa scuola docenti e personale ATA collaborano positivamente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37475218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E6D01F7C-37D2-4A86-BF32-3F0F8717E0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3865915"/>
              </p:ext>
            </p:extLst>
          </p:nvPr>
        </p:nvGraphicFramePr>
        <p:xfrm>
          <a:off x="4420998" y="1788995"/>
          <a:ext cx="6949366" cy="227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2868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F9FE042A-879D-46F2-9601-172296012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1391345"/>
              </p:ext>
            </p:extLst>
          </p:nvPr>
        </p:nvGraphicFramePr>
        <p:xfrm>
          <a:off x="666750" y="410686"/>
          <a:ext cx="9893300" cy="805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1377">
                  <a:extLst>
                    <a:ext uri="{9D8B030D-6E8A-4147-A177-3AD203B41FA5}">
                      <a16:colId xmlns:a16="http://schemas.microsoft.com/office/drawing/2014/main" xmlns="" val="721176708"/>
                    </a:ext>
                  </a:extLst>
                </a:gridCol>
                <a:gridCol w="1228352">
                  <a:extLst>
                    <a:ext uri="{9D8B030D-6E8A-4147-A177-3AD203B41FA5}">
                      <a16:colId xmlns:a16="http://schemas.microsoft.com/office/drawing/2014/main" xmlns="" val="262642445"/>
                    </a:ext>
                  </a:extLst>
                </a:gridCol>
                <a:gridCol w="1165035">
                  <a:extLst>
                    <a:ext uri="{9D8B030D-6E8A-4147-A177-3AD203B41FA5}">
                      <a16:colId xmlns:a16="http://schemas.microsoft.com/office/drawing/2014/main" xmlns="" val="2243609501"/>
                    </a:ext>
                  </a:extLst>
                </a:gridCol>
                <a:gridCol w="1434133">
                  <a:extLst>
                    <a:ext uri="{9D8B030D-6E8A-4147-A177-3AD203B41FA5}">
                      <a16:colId xmlns:a16="http://schemas.microsoft.com/office/drawing/2014/main" xmlns="" val="299755613"/>
                    </a:ext>
                  </a:extLst>
                </a:gridCol>
                <a:gridCol w="1658909">
                  <a:extLst>
                    <a:ext uri="{9D8B030D-6E8A-4147-A177-3AD203B41FA5}">
                      <a16:colId xmlns:a16="http://schemas.microsoft.com/office/drawing/2014/main" xmlns="" val="2203528903"/>
                    </a:ext>
                  </a:extLst>
                </a:gridCol>
                <a:gridCol w="1354986">
                  <a:extLst>
                    <a:ext uri="{9D8B030D-6E8A-4147-A177-3AD203B41FA5}">
                      <a16:colId xmlns:a16="http://schemas.microsoft.com/office/drawing/2014/main" xmlns="" val="1462726285"/>
                    </a:ext>
                  </a:extLst>
                </a:gridCol>
                <a:gridCol w="620508">
                  <a:extLst>
                    <a:ext uri="{9D8B030D-6E8A-4147-A177-3AD203B41FA5}">
                      <a16:colId xmlns:a16="http://schemas.microsoft.com/office/drawing/2014/main" xmlns="" val="1007187919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Pensi alla sua istituzione scolastica nel suo complesso. Quanto è d’accordo con le seguenti affermazioni?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853734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9974622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C2. In classe c’è un clima positivo con gli studenti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511632485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4F1EE3F2-84AC-4814-8529-5FC10157C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4712288"/>
              </p:ext>
            </p:extLst>
          </p:nvPr>
        </p:nvGraphicFramePr>
        <p:xfrm>
          <a:off x="3870325" y="1216501"/>
          <a:ext cx="3486150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582D0F4B-3534-4C41-BADA-6A33C64FB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3448765"/>
              </p:ext>
            </p:extLst>
          </p:nvPr>
        </p:nvGraphicFramePr>
        <p:xfrm>
          <a:off x="666750" y="3332956"/>
          <a:ext cx="10083798" cy="556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632">
                  <a:extLst>
                    <a:ext uri="{9D8B030D-6E8A-4147-A177-3AD203B41FA5}">
                      <a16:colId xmlns:a16="http://schemas.microsoft.com/office/drawing/2014/main" xmlns="" val="4136625959"/>
                    </a:ext>
                  </a:extLst>
                </a:gridCol>
                <a:gridCol w="1247382">
                  <a:extLst>
                    <a:ext uri="{9D8B030D-6E8A-4147-A177-3AD203B41FA5}">
                      <a16:colId xmlns:a16="http://schemas.microsoft.com/office/drawing/2014/main" xmlns="" val="4061570057"/>
                    </a:ext>
                  </a:extLst>
                </a:gridCol>
                <a:gridCol w="1244208">
                  <a:extLst>
                    <a:ext uri="{9D8B030D-6E8A-4147-A177-3AD203B41FA5}">
                      <a16:colId xmlns:a16="http://schemas.microsoft.com/office/drawing/2014/main" xmlns="" val="1583542827"/>
                    </a:ext>
                  </a:extLst>
                </a:gridCol>
                <a:gridCol w="1460040">
                  <a:extLst>
                    <a:ext uri="{9D8B030D-6E8A-4147-A177-3AD203B41FA5}">
                      <a16:colId xmlns:a16="http://schemas.microsoft.com/office/drawing/2014/main" xmlns="" val="1742171360"/>
                    </a:ext>
                  </a:extLst>
                </a:gridCol>
                <a:gridCol w="1675872">
                  <a:extLst>
                    <a:ext uri="{9D8B030D-6E8A-4147-A177-3AD203B41FA5}">
                      <a16:colId xmlns:a16="http://schemas.microsoft.com/office/drawing/2014/main" xmlns="" val="3137323878"/>
                    </a:ext>
                  </a:extLst>
                </a:gridCol>
                <a:gridCol w="1371168">
                  <a:extLst>
                    <a:ext uri="{9D8B030D-6E8A-4147-A177-3AD203B41FA5}">
                      <a16:colId xmlns:a16="http://schemas.microsoft.com/office/drawing/2014/main" xmlns="" val="426105513"/>
                    </a:ext>
                  </a:extLst>
                </a:gridCol>
                <a:gridCol w="647496">
                  <a:extLst>
                    <a:ext uri="{9D8B030D-6E8A-4147-A177-3AD203B41FA5}">
                      <a16:colId xmlns:a16="http://schemas.microsoft.com/office/drawing/2014/main" xmlns="" val="32963531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16672974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C3. Sono motivato a lavorare in questa scuola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3335514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5" name="Grafico 4">
                <a:extLst>
                  <a:ext uri="{FF2B5EF4-FFF2-40B4-BE49-F238E27FC236}">
                    <a16:creationId xmlns:a16="http://schemas.microsoft.com/office/drawing/2014/main" id="{B8077EC1-A621-43A3-9B64-CD6F4C8F229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53318010"/>
                  </p:ext>
                </p:extLst>
              </p:nvPr>
            </p:nvGraphicFramePr>
            <p:xfrm>
              <a:off x="4022724" y="4283075"/>
              <a:ext cx="3371850" cy="21431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Grafico 4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B8077EC1-A621-43A3-9B64-CD6F4C8F22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2724" y="4283075"/>
                <a:ext cx="3371850" cy="21431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6946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04E7F89E-3F51-4E39-B906-8840A42F0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6898105"/>
              </p:ext>
            </p:extLst>
          </p:nvPr>
        </p:nvGraphicFramePr>
        <p:xfrm>
          <a:off x="546099" y="431959"/>
          <a:ext cx="10737092" cy="941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9320">
                  <a:extLst>
                    <a:ext uri="{9D8B030D-6E8A-4147-A177-3AD203B41FA5}">
                      <a16:colId xmlns:a16="http://schemas.microsoft.com/office/drawing/2014/main" xmlns="" val="4255266563"/>
                    </a:ext>
                  </a:extLst>
                </a:gridCol>
                <a:gridCol w="1329962">
                  <a:extLst>
                    <a:ext uri="{9D8B030D-6E8A-4147-A177-3AD203B41FA5}">
                      <a16:colId xmlns:a16="http://schemas.microsoft.com/office/drawing/2014/main" xmlns="" val="1551180123"/>
                    </a:ext>
                  </a:extLst>
                </a:gridCol>
                <a:gridCol w="1319887">
                  <a:extLst>
                    <a:ext uri="{9D8B030D-6E8A-4147-A177-3AD203B41FA5}">
                      <a16:colId xmlns:a16="http://schemas.microsoft.com/office/drawing/2014/main" xmlns="" val="768741595"/>
                    </a:ext>
                  </a:extLst>
                </a:gridCol>
                <a:gridCol w="1558339">
                  <a:extLst>
                    <a:ext uri="{9D8B030D-6E8A-4147-A177-3AD203B41FA5}">
                      <a16:colId xmlns:a16="http://schemas.microsoft.com/office/drawing/2014/main" xmlns="" val="2857131111"/>
                    </a:ext>
                  </a:extLst>
                </a:gridCol>
                <a:gridCol w="1786716">
                  <a:extLst>
                    <a:ext uri="{9D8B030D-6E8A-4147-A177-3AD203B41FA5}">
                      <a16:colId xmlns:a16="http://schemas.microsoft.com/office/drawing/2014/main" xmlns="" val="523256729"/>
                    </a:ext>
                  </a:extLst>
                </a:gridCol>
                <a:gridCol w="1464302">
                  <a:extLst>
                    <a:ext uri="{9D8B030D-6E8A-4147-A177-3AD203B41FA5}">
                      <a16:colId xmlns:a16="http://schemas.microsoft.com/office/drawing/2014/main" xmlns="" val="3260583166"/>
                    </a:ext>
                  </a:extLst>
                </a:gridCol>
                <a:gridCol w="698566">
                  <a:extLst>
                    <a:ext uri="{9D8B030D-6E8A-4147-A177-3AD203B41FA5}">
                      <a16:colId xmlns:a16="http://schemas.microsoft.com/office/drawing/2014/main" xmlns="" val="6830277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825109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6980564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C4. In questa scuola la maggior parte degli studenti rispetta le regole di comportamento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621163184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BA72DBDA-9122-4565-930C-07BBB21F3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8206037"/>
              </p:ext>
            </p:extLst>
          </p:nvPr>
        </p:nvGraphicFramePr>
        <p:xfrm>
          <a:off x="2952925" y="1373029"/>
          <a:ext cx="8414158" cy="213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74D11172-6473-48A5-8835-9D64716FA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595905"/>
              </p:ext>
            </p:extLst>
          </p:nvPr>
        </p:nvGraphicFramePr>
        <p:xfrm>
          <a:off x="546101" y="3598386"/>
          <a:ext cx="10045700" cy="805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8227">
                  <a:extLst>
                    <a:ext uri="{9D8B030D-6E8A-4147-A177-3AD203B41FA5}">
                      <a16:colId xmlns:a16="http://schemas.microsoft.com/office/drawing/2014/main" xmlns="" val="1933316938"/>
                    </a:ext>
                  </a:extLst>
                </a:gridCol>
                <a:gridCol w="1249076">
                  <a:extLst>
                    <a:ext uri="{9D8B030D-6E8A-4147-A177-3AD203B41FA5}">
                      <a16:colId xmlns:a16="http://schemas.microsoft.com/office/drawing/2014/main" xmlns="" val="3857748994"/>
                    </a:ext>
                  </a:extLst>
                </a:gridCol>
                <a:gridCol w="1236586">
                  <a:extLst>
                    <a:ext uri="{9D8B030D-6E8A-4147-A177-3AD203B41FA5}">
                      <a16:colId xmlns:a16="http://schemas.microsoft.com/office/drawing/2014/main" xmlns="" val="4235249386"/>
                    </a:ext>
                  </a:extLst>
                </a:gridCol>
                <a:gridCol w="1452052">
                  <a:extLst>
                    <a:ext uri="{9D8B030D-6E8A-4147-A177-3AD203B41FA5}">
                      <a16:colId xmlns:a16="http://schemas.microsoft.com/office/drawing/2014/main" xmlns="" val="88648017"/>
                    </a:ext>
                  </a:extLst>
                </a:gridCol>
                <a:gridCol w="1673763">
                  <a:extLst>
                    <a:ext uri="{9D8B030D-6E8A-4147-A177-3AD203B41FA5}">
                      <a16:colId xmlns:a16="http://schemas.microsoft.com/office/drawing/2014/main" xmlns="" val="1606233107"/>
                    </a:ext>
                  </a:extLst>
                </a:gridCol>
                <a:gridCol w="1373985">
                  <a:extLst>
                    <a:ext uri="{9D8B030D-6E8A-4147-A177-3AD203B41FA5}">
                      <a16:colId xmlns:a16="http://schemas.microsoft.com/office/drawing/2014/main" xmlns="" val="288746794"/>
                    </a:ext>
                  </a:extLst>
                </a:gridCol>
                <a:gridCol w="662011">
                  <a:extLst>
                    <a:ext uri="{9D8B030D-6E8A-4147-A177-3AD203B41FA5}">
                      <a16:colId xmlns:a16="http://schemas.microsoft.com/office/drawing/2014/main" xmlns="" val="41626894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261525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41324621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C5. In questa scuola è facile dialogare con i genitori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514955146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1F864F66-B753-4172-BC0A-1E6CD9668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5198117"/>
              </p:ext>
            </p:extLst>
          </p:nvPr>
        </p:nvGraphicFramePr>
        <p:xfrm>
          <a:off x="546100" y="4490761"/>
          <a:ext cx="9944100" cy="225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7488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05558F99-5B88-4FC5-8978-C6FE6602D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0160750"/>
              </p:ext>
            </p:extLst>
          </p:nvPr>
        </p:nvGraphicFramePr>
        <p:xfrm>
          <a:off x="641350" y="359886"/>
          <a:ext cx="10248900" cy="805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6136">
                  <a:extLst>
                    <a:ext uri="{9D8B030D-6E8A-4147-A177-3AD203B41FA5}">
                      <a16:colId xmlns:a16="http://schemas.microsoft.com/office/drawing/2014/main" xmlns="" val="1464278604"/>
                    </a:ext>
                  </a:extLst>
                </a:gridCol>
                <a:gridCol w="1281509">
                  <a:extLst>
                    <a:ext uri="{9D8B030D-6E8A-4147-A177-3AD203B41FA5}">
                      <a16:colId xmlns:a16="http://schemas.microsoft.com/office/drawing/2014/main" xmlns="" val="1898816920"/>
                    </a:ext>
                  </a:extLst>
                </a:gridCol>
                <a:gridCol w="1268821">
                  <a:extLst>
                    <a:ext uri="{9D8B030D-6E8A-4147-A177-3AD203B41FA5}">
                      <a16:colId xmlns:a16="http://schemas.microsoft.com/office/drawing/2014/main" xmlns="" val="4290265032"/>
                    </a:ext>
                  </a:extLst>
                </a:gridCol>
                <a:gridCol w="1484520">
                  <a:extLst>
                    <a:ext uri="{9D8B030D-6E8A-4147-A177-3AD203B41FA5}">
                      <a16:colId xmlns:a16="http://schemas.microsoft.com/office/drawing/2014/main" xmlns="" val="378676468"/>
                    </a:ext>
                  </a:extLst>
                </a:gridCol>
                <a:gridCol w="1703392">
                  <a:extLst>
                    <a:ext uri="{9D8B030D-6E8A-4147-A177-3AD203B41FA5}">
                      <a16:colId xmlns:a16="http://schemas.microsoft.com/office/drawing/2014/main" xmlns="" val="2255561066"/>
                    </a:ext>
                  </a:extLst>
                </a:gridCol>
                <a:gridCol w="1398875">
                  <a:extLst>
                    <a:ext uri="{9D8B030D-6E8A-4147-A177-3AD203B41FA5}">
                      <a16:colId xmlns:a16="http://schemas.microsoft.com/office/drawing/2014/main" xmlns="" val="4054081146"/>
                    </a:ext>
                  </a:extLst>
                </a:gridCol>
                <a:gridCol w="675647">
                  <a:extLst>
                    <a:ext uri="{9D8B030D-6E8A-4147-A177-3AD203B41FA5}">
                      <a16:colId xmlns:a16="http://schemas.microsoft.com/office/drawing/2014/main" xmlns="" val="21790407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865903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78368465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C6. In questa scuola le famiglie apprezzano il lavoro degli insegnanti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04381076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4" name="Grafico 3">
                <a:extLst>
                  <a:ext uri="{FF2B5EF4-FFF2-40B4-BE49-F238E27FC236}">
                    <a16:creationId xmlns:a16="http://schemas.microsoft.com/office/drawing/2014/main" id="{8E7CD166-160D-48E4-9A4D-993D0D6D68F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94168432"/>
                  </p:ext>
                </p:extLst>
              </p:nvPr>
            </p:nvGraphicFramePr>
            <p:xfrm>
              <a:off x="622300" y="1165701"/>
              <a:ext cx="10160000" cy="202199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Grafico 3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8E7CD166-160D-48E4-9A4D-993D0D6D68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300" y="1165701"/>
                <a:ext cx="10160000" cy="202199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E48562DB-41BE-45E6-83C2-D7B955E9C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2502206"/>
              </p:ext>
            </p:extLst>
          </p:nvPr>
        </p:nvGraphicFramePr>
        <p:xfrm>
          <a:off x="755650" y="3187700"/>
          <a:ext cx="10248900" cy="66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6136">
                  <a:extLst>
                    <a:ext uri="{9D8B030D-6E8A-4147-A177-3AD203B41FA5}">
                      <a16:colId xmlns:a16="http://schemas.microsoft.com/office/drawing/2014/main" xmlns="" val="1354664458"/>
                    </a:ext>
                  </a:extLst>
                </a:gridCol>
                <a:gridCol w="1281509">
                  <a:extLst>
                    <a:ext uri="{9D8B030D-6E8A-4147-A177-3AD203B41FA5}">
                      <a16:colId xmlns:a16="http://schemas.microsoft.com/office/drawing/2014/main" xmlns="" val="4160570389"/>
                    </a:ext>
                  </a:extLst>
                </a:gridCol>
                <a:gridCol w="1268821">
                  <a:extLst>
                    <a:ext uri="{9D8B030D-6E8A-4147-A177-3AD203B41FA5}">
                      <a16:colId xmlns:a16="http://schemas.microsoft.com/office/drawing/2014/main" xmlns="" val="233942292"/>
                    </a:ext>
                  </a:extLst>
                </a:gridCol>
                <a:gridCol w="1484520">
                  <a:extLst>
                    <a:ext uri="{9D8B030D-6E8A-4147-A177-3AD203B41FA5}">
                      <a16:colId xmlns:a16="http://schemas.microsoft.com/office/drawing/2014/main" xmlns="" val="2235144975"/>
                    </a:ext>
                  </a:extLst>
                </a:gridCol>
                <a:gridCol w="1703392">
                  <a:extLst>
                    <a:ext uri="{9D8B030D-6E8A-4147-A177-3AD203B41FA5}">
                      <a16:colId xmlns:a16="http://schemas.microsoft.com/office/drawing/2014/main" xmlns="" val="4192627509"/>
                    </a:ext>
                  </a:extLst>
                </a:gridCol>
                <a:gridCol w="1398875">
                  <a:extLst>
                    <a:ext uri="{9D8B030D-6E8A-4147-A177-3AD203B41FA5}">
                      <a16:colId xmlns:a16="http://schemas.microsoft.com/office/drawing/2014/main" xmlns="" val="1867610903"/>
                    </a:ext>
                  </a:extLst>
                </a:gridCol>
                <a:gridCol w="675647">
                  <a:extLst>
                    <a:ext uri="{9D8B030D-6E8A-4147-A177-3AD203B41FA5}">
                      <a16:colId xmlns:a16="http://schemas.microsoft.com/office/drawing/2014/main" xmlns="" val="328329058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049419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706530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C7. Mi trovo bene in questa scuola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92110949"/>
                  </a:ext>
                </a:extLst>
              </a:tr>
            </a:tbl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9DA21C7B-DBCC-40CC-B68B-6AABBBAB9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8342570"/>
              </p:ext>
            </p:extLst>
          </p:nvPr>
        </p:nvGraphicFramePr>
        <p:xfrm>
          <a:off x="755651" y="3993515"/>
          <a:ext cx="9872592" cy="223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3170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75FBF673-6676-4FA4-B8E2-F5C001B2D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3213216"/>
              </p:ext>
            </p:extLst>
          </p:nvPr>
        </p:nvGraphicFramePr>
        <p:xfrm>
          <a:off x="876300" y="258286"/>
          <a:ext cx="10312399" cy="958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649">
                  <a:extLst>
                    <a:ext uri="{9D8B030D-6E8A-4147-A177-3AD203B41FA5}">
                      <a16:colId xmlns:a16="http://schemas.microsoft.com/office/drawing/2014/main" xmlns="" val="101053861"/>
                    </a:ext>
                  </a:extLst>
                </a:gridCol>
                <a:gridCol w="1285479">
                  <a:extLst>
                    <a:ext uri="{9D8B030D-6E8A-4147-A177-3AD203B41FA5}">
                      <a16:colId xmlns:a16="http://schemas.microsoft.com/office/drawing/2014/main" xmlns="" val="2318660103"/>
                    </a:ext>
                  </a:extLst>
                </a:gridCol>
                <a:gridCol w="1282305">
                  <a:extLst>
                    <a:ext uri="{9D8B030D-6E8A-4147-A177-3AD203B41FA5}">
                      <a16:colId xmlns:a16="http://schemas.microsoft.com/office/drawing/2014/main" xmlns="" val="3802535088"/>
                    </a:ext>
                  </a:extLst>
                </a:gridCol>
                <a:gridCol w="1498139">
                  <a:extLst>
                    <a:ext uri="{9D8B030D-6E8A-4147-A177-3AD203B41FA5}">
                      <a16:colId xmlns:a16="http://schemas.microsoft.com/office/drawing/2014/main" xmlns="" val="2255115148"/>
                    </a:ext>
                  </a:extLst>
                </a:gridCol>
                <a:gridCol w="1713972">
                  <a:extLst>
                    <a:ext uri="{9D8B030D-6E8A-4147-A177-3AD203B41FA5}">
                      <a16:colId xmlns:a16="http://schemas.microsoft.com/office/drawing/2014/main" xmlns="" val="930089113"/>
                    </a:ext>
                  </a:extLst>
                </a:gridCol>
                <a:gridCol w="1409266">
                  <a:extLst>
                    <a:ext uri="{9D8B030D-6E8A-4147-A177-3AD203B41FA5}">
                      <a16:colId xmlns:a16="http://schemas.microsoft.com/office/drawing/2014/main" xmlns="" val="3390261210"/>
                    </a:ext>
                  </a:extLst>
                </a:gridCol>
                <a:gridCol w="685589">
                  <a:extLst>
                    <a:ext uri="{9D8B030D-6E8A-4147-A177-3AD203B41FA5}">
                      <a16:colId xmlns:a16="http://schemas.microsoft.com/office/drawing/2014/main" xmlns="" val="23599409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26964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1568395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C8. Se i genitori fanno delle proposte, questa istituzione scolastica le prende in considerazione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544528597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F1E2F31A-CB0B-4864-AAD4-17A427014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3854959"/>
              </p:ext>
            </p:extLst>
          </p:nvPr>
        </p:nvGraphicFramePr>
        <p:xfrm>
          <a:off x="876301" y="1216501"/>
          <a:ext cx="10312398" cy="330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399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7DB9415-EA89-45F4-B10E-D7039363D9C0}"/>
              </a:ext>
            </a:extLst>
          </p:cNvPr>
          <p:cNvSpPr txBox="1"/>
          <p:nvPr/>
        </p:nvSpPr>
        <p:spPr>
          <a:xfrm>
            <a:off x="914400" y="514440"/>
            <a:ext cx="1052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AREA II - ORGANIZZAZIONE E FUNZIONAMENTO DELLA SCUOLA DIREZIONE E GESTIONE DELLA SCUOLA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/>
              <a:t>Pensi alla sua istituzione scolastica nel suo complesso. Quanto è d’accordo con le seguenti affermazioni?</a:t>
            </a:r>
            <a:endParaRPr lang="it-IT" dirty="0"/>
          </a:p>
          <a:p>
            <a:pPr algn="ctr"/>
            <a:endParaRPr lang="it-IT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8945E44A-E851-4302-91D3-DF06110F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6634303"/>
              </p:ext>
            </p:extLst>
          </p:nvPr>
        </p:nvGraphicFramePr>
        <p:xfrm>
          <a:off x="698500" y="1714769"/>
          <a:ext cx="10363199" cy="1163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4670">
                  <a:extLst>
                    <a:ext uri="{9D8B030D-6E8A-4147-A177-3AD203B41FA5}">
                      <a16:colId xmlns:a16="http://schemas.microsoft.com/office/drawing/2014/main" xmlns="" val="2269757453"/>
                    </a:ext>
                  </a:extLst>
                </a:gridCol>
                <a:gridCol w="1293419">
                  <a:extLst>
                    <a:ext uri="{9D8B030D-6E8A-4147-A177-3AD203B41FA5}">
                      <a16:colId xmlns:a16="http://schemas.microsoft.com/office/drawing/2014/main" xmlns="" val="1548918033"/>
                    </a:ext>
                  </a:extLst>
                </a:gridCol>
                <a:gridCol w="1283908">
                  <a:extLst>
                    <a:ext uri="{9D8B030D-6E8A-4147-A177-3AD203B41FA5}">
                      <a16:colId xmlns:a16="http://schemas.microsoft.com/office/drawing/2014/main" xmlns="" val="2320472573"/>
                    </a:ext>
                  </a:extLst>
                </a:gridCol>
                <a:gridCol w="1508988">
                  <a:extLst>
                    <a:ext uri="{9D8B030D-6E8A-4147-A177-3AD203B41FA5}">
                      <a16:colId xmlns:a16="http://schemas.microsoft.com/office/drawing/2014/main" xmlns="" val="1579888987"/>
                    </a:ext>
                  </a:extLst>
                </a:gridCol>
                <a:gridCol w="1724558">
                  <a:extLst>
                    <a:ext uri="{9D8B030D-6E8A-4147-A177-3AD203B41FA5}">
                      <a16:colId xmlns:a16="http://schemas.microsoft.com/office/drawing/2014/main" xmlns="" val="2231632330"/>
                    </a:ext>
                  </a:extLst>
                </a:gridCol>
                <a:gridCol w="1420224">
                  <a:extLst>
                    <a:ext uri="{9D8B030D-6E8A-4147-A177-3AD203B41FA5}">
                      <a16:colId xmlns:a16="http://schemas.microsoft.com/office/drawing/2014/main" xmlns="" val="753000206"/>
                    </a:ext>
                  </a:extLst>
                </a:gridCol>
                <a:gridCol w="697432">
                  <a:extLst>
                    <a:ext uri="{9D8B030D-6E8A-4147-A177-3AD203B41FA5}">
                      <a16:colId xmlns:a16="http://schemas.microsoft.com/office/drawing/2014/main" xmlns="" val="11522046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621549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D'accordo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1146121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D1. In questa istituzione scolastica il dirigente scolastico contribuisce a creare un clima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91945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 lavoro positivo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853251668"/>
                  </a:ext>
                </a:extLst>
              </a:tr>
            </a:tbl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BD3684CB-DE6E-4B7F-97AD-9F86E4ED5E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3206477"/>
              </p:ext>
            </p:extLst>
          </p:nvPr>
        </p:nvGraphicFramePr>
        <p:xfrm>
          <a:off x="3107094" y="2915098"/>
          <a:ext cx="8490857" cy="183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2803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4EB44D15-33C3-46DB-B49F-E1B69347F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7257826"/>
              </p:ext>
            </p:extLst>
          </p:nvPr>
        </p:nvGraphicFramePr>
        <p:xfrm>
          <a:off x="1073150" y="444659"/>
          <a:ext cx="10426700" cy="941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4693">
                  <a:extLst>
                    <a:ext uri="{9D8B030D-6E8A-4147-A177-3AD203B41FA5}">
                      <a16:colId xmlns:a16="http://schemas.microsoft.com/office/drawing/2014/main" xmlns="" val="1660123323"/>
                    </a:ext>
                  </a:extLst>
                </a:gridCol>
                <a:gridCol w="1306111">
                  <a:extLst>
                    <a:ext uri="{9D8B030D-6E8A-4147-A177-3AD203B41FA5}">
                      <a16:colId xmlns:a16="http://schemas.microsoft.com/office/drawing/2014/main" xmlns="" val="106737230"/>
                    </a:ext>
                  </a:extLst>
                </a:gridCol>
                <a:gridCol w="1293431">
                  <a:extLst>
                    <a:ext uri="{9D8B030D-6E8A-4147-A177-3AD203B41FA5}">
                      <a16:colId xmlns:a16="http://schemas.microsoft.com/office/drawing/2014/main" xmlns="" val="3569194731"/>
                    </a:ext>
                  </a:extLst>
                </a:gridCol>
                <a:gridCol w="1512173">
                  <a:extLst>
                    <a:ext uri="{9D8B030D-6E8A-4147-A177-3AD203B41FA5}">
                      <a16:colId xmlns:a16="http://schemas.microsoft.com/office/drawing/2014/main" xmlns="" val="971267090"/>
                    </a:ext>
                  </a:extLst>
                </a:gridCol>
                <a:gridCol w="1737255">
                  <a:extLst>
                    <a:ext uri="{9D8B030D-6E8A-4147-A177-3AD203B41FA5}">
                      <a16:colId xmlns:a16="http://schemas.microsoft.com/office/drawing/2014/main" xmlns="" val="2406283463"/>
                    </a:ext>
                  </a:extLst>
                </a:gridCol>
                <a:gridCol w="1432918">
                  <a:extLst>
                    <a:ext uri="{9D8B030D-6E8A-4147-A177-3AD203B41FA5}">
                      <a16:colId xmlns:a16="http://schemas.microsoft.com/office/drawing/2014/main" xmlns="" val="3564244353"/>
                    </a:ext>
                  </a:extLst>
                </a:gridCol>
                <a:gridCol w="710119">
                  <a:extLst>
                    <a:ext uri="{9D8B030D-6E8A-4147-A177-3AD203B41FA5}">
                      <a16:colId xmlns:a16="http://schemas.microsoft.com/office/drawing/2014/main" xmlns="" val="41279205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95513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484458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D1. In questa istituzione scolastica il dirigente scolastico contribuisce a creare un clima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537754844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23357154-A448-434D-B6EE-95EF5BA93E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8929725"/>
              </p:ext>
            </p:extLst>
          </p:nvPr>
        </p:nvGraphicFramePr>
        <p:xfrm>
          <a:off x="1073150" y="1385729"/>
          <a:ext cx="10242550" cy="2221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9D8D3578-FDC1-43AF-A64A-28F19EBA5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1975908"/>
              </p:ext>
            </p:extLst>
          </p:nvPr>
        </p:nvGraphicFramePr>
        <p:xfrm>
          <a:off x="838200" y="3606800"/>
          <a:ext cx="10477500" cy="1163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6185">
                  <a:extLst>
                    <a:ext uri="{9D8B030D-6E8A-4147-A177-3AD203B41FA5}">
                      <a16:colId xmlns:a16="http://schemas.microsoft.com/office/drawing/2014/main" xmlns="" val="4009287025"/>
                    </a:ext>
                  </a:extLst>
                </a:gridCol>
                <a:gridCol w="1319600">
                  <a:extLst>
                    <a:ext uri="{9D8B030D-6E8A-4147-A177-3AD203B41FA5}">
                      <a16:colId xmlns:a16="http://schemas.microsoft.com/office/drawing/2014/main" xmlns="" val="3170047952"/>
                    </a:ext>
                  </a:extLst>
                </a:gridCol>
                <a:gridCol w="1306912">
                  <a:extLst>
                    <a:ext uri="{9D8B030D-6E8A-4147-A177-3AD203B41FA5}">
                      <a16:colId xmlns:a16="http://schemas.microsoft.com/office/drawing/2014/main" xmlns="" val="926936847"/>
                    </a:ext>
                  </a:extLst>
                </a:gridCol>
                <a:gridCol w="1522616">
                  <a:extLst>
                    <a:ext uri="{9D8B030D-6E8A-4147-A177-3AD203B41FA5}">
                      <a16:colId xmlns:a16="http://schemas.microsoft.com/office/drawing/2014/main" xmlns="" val="2704664698"/>
                    </a:ext>
                  </a:extLst>
                </a:gridCol>
                <a:gridCol w="1741492">
                  <a:extLst>
                    <a:ext uri="{9D8B030D-6E8A-4147-A177-3AD203B41FA5}">
                      <a16:colId xmlns:a16="http://schemas.microsoft.com/office/drawing/2014/main" xmlns="" val="777513571"/>
                    </a:ext>
                  </a:extLst>
                </a:gridCol>
                <a:gridCol w="1436969">
                  <a:extLst>
                    <a:ext uri="{9D8B030D-6E8A-4147-A177-3AD203B41FA5}">
                      <a16:colId xmlns:a16="http://schemas.microsoft.com/office/drawing/2014/main" xmlns="" val="4142339229"/>
                    </a:ext>
                  </a:extLst>
                </a:gridCol>
                <a:gridCol w="713726">
                  <a:extLst>
                    <a:ext uri="{9D8B030D-6E8A-4147-A177-3AD203B41FA5}">
                      <a16:colId xmlns:a16="http://schemas.microsoft.com/office/drawing/2014/main" xmlns="" val="5482342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793191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49940393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D2. In questa istituzione scolastica gli studenti sono assegnati alle diverse sezioni in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61696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modo equo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9526578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5" name="Grafico 4">
                <a:extLst>
                  <a:ext uri="{FF2B5EF4-FFF2-40B4-BE49-F238E27FC236}">
                    <a16:creationId xmlns:a16="http://schemas.microsoft.com/office/drawing/2014/main" id="{2A325BF4-9615-4B57-AB94-9AD99BF0EB6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6817306"/>
                  </p:ext>
                </p:extLst>
              </p:nvPr>
            </p:nvGraphicFramePr>
            <p:xfrm>
              <a:off x="1498600" y="4770756"/>
              <a:ext cx="9486900" cy="15964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Grafico 4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2A325BF4-9615-4B57-AB94-9AD99BF0EB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8600" y="4770756"/>
                <a:ext cx="9486900" cy="15964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08995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58FE1A48-586E-4F02-9495-8C69E388E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7864643"/>
              </p:ext>
            </p:extLst>
          </p:nvPr>
        </p:nvGraphicFramePr>
        <p:xfrm>
          <a:off x="825500" y="257812"/>
          <a:ext cx="10515599" cy="1162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1792">
                  <a:extLst>
                    <a:ext uri="{9D8B030D-6E8A-4147-A177-3AD203B41FA5}">
                      <a16:colId xmlns:a16="http://schemas.microsoft.com/office/drawing/2014/main" xmlns="" val="4200543163"/>
                    </a:ext>
                  </a:extLst>
                </a:gridCol>
                <a:gridCol w="1320387">
                  <a:extLst>
                    <a:ext uri="{9D8B030D-6E8A-4147-A177-3AD203B41FA5}">
                      <a16:colId xmlns:a16="http://schemas.microsoft.com/office/drawing/2014/main" xmlns="" val="2895245364"/>
                    </a:ext>
                  </a:extLst>
                </a:gridCol>
                <a:gridCol w="1317220">
                  <a:extLst>
                    <a:ext uri="{9D8B030D-6E8A-4147-A177-3AD203B41FA5}">
                      <a16:colId xmlns:a16="http://schemas.microsoft.com/office/drawing/2014/main" xmlns="" val="674383665"/>
                    </a:ext>
                  </a:extLst>
                </a:gridCol>
                <a:gridCol w="1532535">
                  <a:extLst>
                    <a:ext uri="{9D8B030D-6E8A-4147-A177-3AD203B41FA5}">
                      <a16:colId xmlns:a16="http://schemas.microsoft.com/office/drawing/2014/main" xmlns="" val="2969830644"/>
                    </a:ext>
                  </a:extLst>
                </a:gridCol>
                <a:gridCol w="1747850">
                  <a:extLst>
                    <a:ext uri="{9D8B030D-6E8A-4147-A177-3AD203B41FA5}">
                      <a16:colId xmlns:a16="http://schemas.microsoft.com/office/drawing/2014/main" xmlns="" val="3840174040"/>
                    </a:ext>
                  </a:extLst>
                </a:gridCol>
                <a:gridCol w="1443877">
                  <a:extLst>
                    <a:ext uri="{9D8B030D-6E8A-4147-A177-3AD203B41FA5}">
                      <a16:colId xmlns:a16="http://schemas.microsoft.com/office/drawing/2014/main" xmlns="" val="1853936490"/>
                    </a:ext>
                  </a:extLst>
                </a:gridCol>
                <a:gridCol w="721938">
                  <a:extLst>
                    <a:ext uri="{9D8B030D-6E8A-4147-A177-3AD203B41FA5}">
                      <a16:colId xmlns:a16="http://schemas.microsoft.com/office/drawing/2014/main" xmlns="" val="1180701052"/>
                    </a:ext>
                  </a:extLst>
                </a:gridCol>
              </a:tblGrid>
              <a:tr h="22234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extLst>
                  <a:ext uri="{0D108BD9-81ED-4DB2-BD59-A6C34878D82A}">
                    <a16:rowId xmlns:a16="http://schemas.microsoft.com/office/drawing/2014/main" xmlns="" val="889722065"/>
                  </a:ext>
                </a:extLst>
              </a:tr>
              <a:tr h="222348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extLst>
                  <a:ext uri="{0D108BD9-81ED-4DB2-BD59-A6C34878D82A}">
                    <a16:rowId xmlns:a16="http://schemas.microsoft.com/office/drawing/2014/main" xmlns="" val="2514930535"/>
                  </a:ext>
                </a:extLst>
              </a:tr>
              <a:tr h="49410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D3. In questa istituzione scolastica la qualità dell’insegnamento è omogenea tra le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extLst>
                  <a:ext uri="{0D108BD9-81ED-4DB2-BD59-A6C34878D82A}">
                    <a16:rowId xmlns:a16="http://schemas.microsoft.com/office/drawing/2014/main" xmlns="" val="4148149653"/>
                  </a:ext>
                </a:extLst>
              </a:tr>
              <a:tr h="22234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diverse sezioni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45610" anchor="b"/>
                </a:tc>
                <a:extLst>
                  <a:ext uri="{0D108BD9-81ED-4DB2-BD59-A6C34878D82A}">
                    <a16:rowId xmlns:a16="http://schemas.microsoft.com/office/drawing/2014/main" xmlns="" val="191486522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D743EF26-8477-45B6-83E4-1A7FE8961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8838647"/>
              </p:ext>
            </p:extLst>
          </p:nvPr>
        </p:nvGraphicFramePr>
        <p:xfrm>
          <a:off x="1028700" y="1420175"/>
          <a:ext cx="10147299" cy="214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7F6301CC-77B5-456A-AF1A-58EA7A821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9527648"/>
              </p:ext>
            </p:extLst>
          </p:nvPr>
        </p:nvGraphicFramePr>
        <p:xfrm>
          <a:off x="711200" y="3598983"/>
          <a:ext cx="10642601" cy="804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6429">
                  <a:extLst>
                    <a:ext uri="{9D8B030D-6E8A-4147-A177-3AD203B41FA5}">
                      <a16:colId xmlns:a16="http://schemas.microsoft.com/office/drawing/2014/main" xmlns="" val="2155263157"/>
                    </a:ext>
                  </a:extLst>
                </a:gridCol>
                <a:gridCol w="1337890">
                  <a:extLst>
                    <a:ext uri="{9D8B030D-6E8A-4147-A177-3AD203B41FA5}">
                      <a16:colId xmlns:a16="http://schemas.microsoft.com/office/drawing/2014/main" xmlns="" val="3712922550"/>
                    </a:ext>
                  </a:extLst>
                </a:gridCol>
                <a:gridCol w="1328334">
                  <a:extLst>
                    <a:ext uri="{9D8B030D-6E8A-4147-A177-3AD203B41FA5}">
                      <a16:colId xmlns:a16="http://schemas.microsoft.com/office/drawing/2014/main" xmlns="" val="3923530297"/>
                    </a:ext>
                  </a:extLst>
                </a:gridCol>
                <a:gridCol w="1554501">
                  <a:extLst>
                    <a:ext uri="{9D8B030D-6E8A-4147-A177-3AD203B41FA5}">
                      <a16:colId xmlns:a16="http://schemas.microsoft.com/office/drawing/2014/main" xmlns="" val="317300881"/>
                    </a:ext>
                  </a:extLst>
                </a:gridCol>
                <a:gridCol w="1771112">
                  <a:extLst>
                    <a:ext uri="{9D8B030D-6E8A-4147-A177-3AD203B41FA5}">
                      <a16:colId xmlns:a16="http://schemas.microsoft.com/office/drawing/2014/main" xmlns="" val="1940468722"/>
                    </a:ext>
                  </a:extLst>
                </a:gridCol>
                <a:gridCol w="1465309">
                  <a:extLst>
                    <a:ext uri="{9D8B030D-6E8A-4147-A177-3AD203B41FA5}">
                      <a16:colId xmlns:a16="http://schemas.microsoft.com/office/drawing/2014/main" xmlns="" val="4094770893"/>
                    </a:ext>
                  </a:extLst>
                </a:gridCol>
                <a:gridCol w="739026">
                  <a:extLst>
                    <a:ext uri="{9D8B030D-6E8A-4147-A177-3AD203B41FA5}">
                      <a16:colId xmlns:a16="http://schemas.microsoft.com/office/drawing/2014/main" xmlns="" val="1140088002"/>
                    </a:ext>
                  </a:extLst>
                </a:gridCol>
              </a:tblGrid>
              <a:tr h="22128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 disaccordo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Molto 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extLst>
                  <a:ext uri="{0D108BD9-81ED-4DB2-BD59-A6C34878D82A}">
                    <a16:rowId xmlns:a16="http://schemas.microsoft.com/office/drawing/2014/main" xmlns="" val="896747095"/>
                  </a:ext>
                </a:extLst>
              </a:tr>
              <a:tr h="221282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D'accordo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Mancante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extLst>
                  <a:ext uri="{0D108BD9-81ED-4DB2-BD59-A6C34878D82A}">
                    <a16:rowId xmlns:a16="http://schemas.microsoft.com/office/drawing/2014/main" xmlns="" val="2365882153"/>
                  </a:ext>
                </a:extLst>
              </a:tr>
              <a:tr h="35745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D4. Questa istituzione scolastica è diretta in modo efficace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45391" anchor="b"/>
                </a:tc>
                <a:extLst>
                  <a:ext uri="{0D108BD9-81ED-4DB2-BD59-A6C34878D82A}">
                    <a16:rowId xmlns:a16="http://schemas.microsoft.com/office/drawing/2014/main" xmlns="" val="2082959860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8821DF66-5E7D-49D1-A8F5-EE6743916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3779590"/>
              </p:ext>
            </p:extLst>
          </p:nvPr>
        </p:nvGraphicFramePr>
        <p:xfrm>
          <a:off x="825500" y="4375908"/>
          <a:ext cx="10107543" cy="248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0845971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248</TotalTime>
  <Words>1454</Words>
  <Application>Microsoft Office PowerPoint</Application>
  <PresentationFormat>Personalizzato</PresentationFormat>
  <Paragraphs>532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Base</vt:lpstr>
      <vt:lpstr>QUESTIONARIO DOCENTI</vt:lpstr>
      <vt:lpstr>AREA 1 – CLIMA SCOLASTICO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QUESTIONARIO DOCENTI</dc:title>
  <dc:creator>vincenzo secinaro</dc:creator>
  <cp:lastModifiedBy>DIRIGENTE SCOLASTICO</cp:lastModifiedBy>
  <cp:revision>23</cp:revision>
  <dcterms:created xsi:type="dcterms:W3CDTF">2017-06-26T06:14:33Z</dcterms:created>
  <dcterms:modified xsi:type="dcterms:W3CDTF">2018-01-24T08:49:26Z</dcterms:modified>
</cp:coreProperties>
</file>